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9" r:id="rId2"/>
    <p:sldId id="289" r:id="rId3"/>
    <p:sldId id="276" r:id="rId4"/>
    <p:sldId id="283" r:id="rId5"/>
    <p:sldId id="295" r:id="rId6"/>
    <p:sldId id="290" r:id="rId7"/>
    <p:sldId id="300" r:id="rId8"/>
    <p:sldId id="294" r:id="rId9"/>
    <p:sldId id="296" r:id="rId10"/>
    <p:sldId id="301" r:id="rId11"/>
    <p:sldId id="302" r:id="rId12"/>
    <p:sldId id="304" r:id="rId13"/>
    <p:sldId id="303" r:id="rId14"/>
    <p:sldId id="305" r:id="rId15"/>
    <p:sldId id="307" r:id="rId16"/>
    <p:sldId id="308" r:id="rId17"/>
    <p:sldId id="310"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D7E445-858A-4B0B-AA4B-FCF17228D778}" v="1" dt="2026-01-06T15:32:48.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345" autoAdjust="0"/>
  </p:normalViewPr>
  <p:slideViewPr>
    <p:cSldViewPr snapToGrid="0" snapToObjects="1">
      <p:cViewPr varScale="1">
        <p:scale>
          <a:sx n="82" d="100"/>
          <a:sy n="82" d="100"/>
        </p:scale>
        <p:origin x="1474" y="86"/>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Goel" userId="068d256b-39b9-44eb-bf35-553be7589141" providerId="ADAL" clId="{74E90043-FDDE-4FCD-A879-11EE4AFA9914}"/>
    <pc:docChg chg="undo custSel addSld delSld modSld modMainMaster">
      <pc:chgData name="Ankit Goel" userId="068d256b-39b9-44eb-bf35-553be7589141" providerId="ADAL" clId="{74E90043-FDDE-4FCD-A879-11EE4AFA9914}" dt="2026-01-06T15:34:52.615" v="62" actId="14100"/>
      <pc:docMkLst>
        <pc:docMk/>
      </pc:docMkLst>
      <pc:sldChg chg="del">
        <pc:chgData name="Ankit Goel" userId="068d256b-39b9-44eb-bf35-553be7589141" providerId="ADAL" clId="{74E90043-FDDE-4FCD-A879-11EE4AFA9914}" dt="2026-01-06T15:32:52.202" v="51" actId="47"/>
        <pc:sldMkLst>
          <pc:docMk/>
          <pc:sldMk cId="2689409771" sldId="256"/>
        </pc:sldMkLst>
      </pc:sldChg>
      <pc:sldChg chg="modSp new mod">
        <pc:chgData name="Ankit Goel" userId="068d256b-39b9-44eb-bf35-553be7589141" providerId="ADAL" clId="{74E90043-FDDE-4FCD-A879-11EE4AFA9914}" dt="2026-01-04T19:46:05.839" v="10" actId="27636"/>
        <pc:sldMkLst>
          <pc:docMk/>
          <pc:sldMk cId="1964305459" sldId="257"/>
        </pc:sldMkLst>
        <pc:spChg chg="mod">
          <ac:chgData name="Ankit Goel" userId="068d256b-39b9-44eb-bf35-553be7589141" providerId="ADAL" clId="{74E90043-FDDE-4FCD-A879-11EE4AFA9914}" dt="2026-01-04T19:46:05.839" v="10" actId="27636"/>
          <ac:spMkLst>
            <pc:docMk/>
            <pc:sldMk cId="1964305459" sldId="257"/>
            <ac:spMk id="2" creationId="{806B9ED9-F0BB-8B99-6146-5B70B324AA16}"/>
          </ac:spMkLst>
        </pc:spChg>
      </pc:sldChg>
      <pc:sldChg chg="modSp new mod">
        <pc:chgData name="Ankit Goel" userId="068d256b-39b9-44eb-bf35-553be7589141" providerId="ADAL" clId="{74E90043-FDDE-4FCD-A879-11EE4AFA9914}" dt="2026-01-04T19:59:20.148" v="13" actId="27636"/>
        <pc:sldMkLst>
          <pc:docMk/>
          <pc:sldMk cId="51427301" sldId="258"/>
        </pc:sldMkLst>
        <pc:spChg chg="mod">
          <ac:chgData name="Ankit Goel" userId="068d256b-39b9-44eb-bf35-553be7589141" providerId="ADAL" clId="{74E90043-FDDE-4FCD-A879-11EE4AFA9914}" dt="2026-01-04T19:59:20.148" v="13" actId="27636"/>
          <ac:spMkLst>
            <pc:docMk/>
            <pc:sldMk cId="51427301" sldId="258"/>
            <ac:spMk id="2" creationId="{2FB22541-8344-1019-41D9-884C6EE918C2}"/>
          </ac:spMkLst>
        </pc:spChg>
      </pc:sldChg>
      <pc:sldChg chg="add">
        <pc:chgData name="Ankit Goel" userId="068d256b-39b9-44eb-bf35-553be7589141" providerId="ADAL" clId="{74E90043-FDDE-4FCD-A879-11EE4AFA9914}" dt="2026-01-06T15:32:48.616" v="42"/>
        <pc:sldMkLst>
          <pc:docMk/>
          <pc:sldMk cId="3020328726" sldId="259"/>
        </pc:sldMkLst>
      </pc:sldChg>
      <pc:sldChg chg="modSp add mod">
        <pc:chgData name="Ankit Goel" userId="068d256b-39b9-44eb-bf35-553be7589141" providerId="ADAL" clId="{74E90043-FDDE-4FCD-A879-11EE4AFA9914}" dt="2026-01-06T15:34:34.494" v="57" actId="1076"/>
        <pc:sldMkLst>
          <pc:docMk/>
          <pc:sldMk cId="1037958102" sldId="276"/>
        </pc:sldMkLst>
        <pc:picChg chg="mod">
          <ac:chgData name="Ankit Goel" userId="068d256b-39b9-44eb-bf35-553be7589141" providerId="ADAL" clId="{74E90043-FDDE-4FCD-A879-11EE4AFA9914}" dt="2026-01-06T15:34:34.494" v="57" actId="1076"/>
          <ac:picMkLst>
            <pc:docMk/>
            <pc:sldMk cId="1037958102" sldId="276"/>
            <ac:picMk id="15" creationId="{B75E34FF-1B10-912C-5D67-5CBB80E19F95}"/>
          </ac:picMkLst>
        </pc:picChg>
      </pc:sldChg>
      <pc:sldChg chg="addSp delSp modSp add mod chgLayout">
        <pc:chgData name="Ankit Goel" userId="068d256b-39b9-44eb-bf35-553be7589141" providerId="ADAL" clId="{74E90043-FDDE-4FCD-A879-11EE4AFA9914}" dt="2026-01-06T15:34:52.615" v="62" actId="14100"/>
        <pc:sldMkLst>
          <pc:docMk/>
          <pc:sldMk cId="2658991026" sldId="283"/>
        </pc:sldMkLst>
        <pc:spChg chg="mod ord">
          <ac:chgData name="Ankit Goel" userId="068d256b-39b9-44eb-bf35-553be7589141" providerId="ADAL" clId="{74E90043-FDDE-4FCD-A879-11EE4AFA9914}" dt="2026-01-06T15:34:52.615" v="62" actId="14100"/>
          <ac:spMkLst>
            <pc:docMk/>
            <pc:sldMk cId="2658991026" sldId="283"/>
            <ac:spMk id="2" creationId="{5408BEFB-D3A5-5E4C-B5B0-082FEBF2355E}"/>
          </ac:spMkLst>
        </pc:spChg>
        <pc:spChg chg="mod ord">
          <ac:chgData name="Ankit Goel" userId="068d256b-39b9-44eb-bf35-553be7589141" providerId="ADAL" clId="{74E90043-FDDE-4FCD-A879-11EE4AFA9914}" dt="2026-01-06T15:34:44.226" v="60" actId="6264"/>
          <ac:spMkLst>
            <pc:docMk/>
            <pc:sldMk cId="2658991026" sldId="283"/>
            <ac:spMk id="3" creationId="{85937687-20C7-CE5F-7CE1-D9933C2DDD63}"/>
          </ac:spMkLst>
        </pc:spChg>
        <pc:spChg chg="add del mod">
          <ac:chgData name="Ankit Goel" userId="068d256b-39b9-44eb-bf35-553be7589141" providerId="ADAL" clId="{74E90043-FDDE-4FCD-A879-11EE4AFA9914}" dt="2026-01-06T15:34:44.226" v="60" actId="6264"/>
          <ac:spMkLst>
            <pc:docMk/>
            <pc:sldMk cId="2658991026" sldId="283"/>
            <ac:spMk id="4" creationId="{D4A4E307-8940-0086-F981-00D54795299C}"/>
          </ac:spMkLst>
        </pc:spChg>
        <pc:spChg chg="add del mod">
          <ac:chgData name="Ankit Goel" userId="068d256b-39b9-44eb-bf35-553be7589141" providerId="ADAL" clId="{74E90043-FDDE-4FCD-A879-11EE4AFA9914}" dt="2026-01-06T15:34:44.226" v="60" actId="6264"/>
          <ac:spMkLst>
            <pc:docMk/>
            <pc:sldMk cId="2658991026" sldId="283"/>
            <ac:spMk id="5" creationId="{3A324E31-1E6A-AF75-6259-A88DA7CB4C4B}"/>
          </ac:spMkLst>
        </pc:spChg>
      </pc:sldChg>
      <pc:sldChg chg="modSp add mod">
        <pc:chgData name="Ankit Goel" userId="068d256b-39b9-44eb-bf35-553be7589141" providerId="ADAL" clId="{74E90043-FDDE-4FCD-A879-11EE4AFA9914}" dt="2026-01-06T15:33:18.616" v="55" actId="167"/>
        <pc:sldMkLst>
          <pc:docMk/>
          <pc:sldMk cId="565357177" sldId="289"/>
        </pc:sldMkLst>
        <pc:spChg chg="mod">
          <ac:chgData name="Ankit Goel" userId="068d256b-39b9-44eb-bf35-553be7589141" providerId="ADAL" clId="{74E90043-FDDE-4FCD-A879-11EE4AFA9914}" dt="2026-01-06T15:33:13.137" v="53" actId="27636"/>
          <ac:spMkLst>
            <pc:docMk/>
            <pc:sldMk cId="565357177" sldId="289"/>
            <ac:spMk id="8" creationId="{6C611876-47FA-6B11-8D0F-42751E308229}"/>
          </ac:spMkLst>
        </pc:spChg>
        <pc:picChg chg="mod ord">
          <ac:chgData name="Ankit Goel" userId="068d256b-39b9-44eb-bf35-553be7589141" providerId="ADAL" clId="{74E90043-FDDE-4FCD-A879-11EE4AFA9914}" dt="2026-01-06T15:33:18.616" v="55" actId="167"/>
          <ac:picMkLst>
            <pc:docMk/>
            <pc:sldMk cId="565357177" sldId="289"/>
            <ac:picMk id="3" creationId="{79985F0B-6225-A008-5564-04E34BA3D3B3}"/>
          </ac:picMkLst>
        </pc:picChg>
      </pc:sldChg>
      <pc:sldChg chg="modSp add mod">
        <pc:chgData name="Ankit Goel" userId="068d256b-39b9-44eb-bf35-553be7589141" providerId="ADAL" clId="{74E90043-FDDE-4FCD-A879-11EE4AFA9914}" dt="2026-01-06T15:32:48.743" v="44" actId="27636"/>
        <pc:sldMkLst>
          <pc:docMk/>
          <pc:sldMk cId="3143471145" sldId="290"/>
        </pc:sldMkLst>
        <pc:spChg chg="mod">
          <ac:chgData name="Ankit Goel" userId="068d256b-39b9-44eb-bf35-553be7589141" providerId="ADAL" clId="{74E90043-FDDE-4FCD-A879-11EE4AFA9914}" dt="2026-01-06T15:32:48.743" v="44" actId="27636"/>
          <ac:spMkLst>
            <pc:docMk/>
            <pc:sldMk cId="3143471145" sldId="290"/>
            <ac:spMk id="13" creationId="{96BDC04B-36E0-904C-3A9D-2CF8F16F9759}"/>
          </ac:spMkLst>
        </pc:spChg>
      </pc:sldChg>
      <pc:sldChg chg="add">
        <pc:chgData name="Ankit Goel" userId="068d256b-39b9-44eb-bf35-553be7589141" providerId="ADAL" clId="{74E90043-FDDE-4FCD-A879-11EE4AFA9914}" dt="2026-01-06T15:32:48.616" v="42"/>
        <pc:sldMkLst>
          <pc:docMk/>
          <pc:sldMk cId="2131460686" sldId="294"/>
        </pc:sldMkLst>
      </pc:sldChg>
      <pc:sldChg chg="add">
        <pc:chgData name="Ankit Goel" userId="068d256b-39b9-44eb-bf35-553be7589141" providerId="ADAL" clId="{74E90043-FDDE-4FCD-A879-11EE4AFA9914}" dt="2026-01-06T15:32:48.616" v="42"/>
        <pc:sldMkLst>
          <pc:docMk/>
          <pc:sldMk cId="953252284" sldId="295"/>
        </pc:sldMkLst>
      </pc:sldChg>
      <pc:sldChg chg="modSp add mod">
        <pc:chgData name="Ankit Goel" userId="068d256b-39b9-44eb-bf35-553be7589141" providerId="ADAL" clId="{74E90043-FDDE-4FCD-A879-11EE4AFA9914}" dt="2026-01-06T15:32:48.818" v="46" actId="27636"/>
        <pc:sldMkLst>
          <pc:docMk/>
          <pc:sldMk cId="889711985" sldId="296"/>
        </pc:sldMkLst>
        <pc:spChg chg="mod">
          <ac:chgData name="Ankit Goel" userId="068d256b-39b9-44eb-bf35-553be7589141" providerId="ADAL" clId="{74E90043-FDDE-4FCD-A879-11EE4AFA9914}" dt="2026-01-06T15:32:48.818" v="46" actId="27636"/>
          <ac:spMkLst>
            <pc:docMk/>
            <pc:sldMk cId="889711985" sldId="296"/>
            <ac:spMk id="3" creationId="{32D1D255-CFE4-49ED-7867-729A83517D90}"/>
          </ac:spMkLst>
        </pc:spChg>
      </pc:sldChg>
      <pc:sldChg chg="modSp add mod">
        <pc:chgData name="Ankit Goel" userId="068d256b-39b9-44eb-bf35-553be7589141" providerId="ADAL" clId="{74E90043-FDDE-4FCD-A879-11EE4AFA9914}" dt="2026-01-06T15:32:48.814" v="45" actId="27636"/>
        <pc:sldMkLst>
          <pc:docMk/>
          <pc:sldMk cId="289087465" sldId="300"/>
        </pc:sldMkLst>
        <pc:spChg chg="mod">
          <ac:chgData name="Ankit Goel" userId="068d256b-39b9-44eb-bf35-553be7589141" providerId="ADAL" clId="{74E90043-FDDE-4FCD-A879-11EE4AFA9914}" dt="2026-01-06T15:32:48.814" v="45" actId="27636"/>
          <ac:spMkLst>
            <pc:docMk/>
            <pc:sldMk cId="289087465" sldId="300"/>
            <ac:spMk id="3" creationId="{D120B89C-A669-FB59-5DD0-0DE41567B39C}"/>
          </ac:spMkLst>
        </pc:spChg>
      </pc:sldChg>
      <pc:sldChg chg="add">
        <pc:chgData name="Ankit Goel" userId="068d256b-39b9-44eb-bf35-553be7589141" providerId="ADAL" clId="{74E90043-FDDE-4FCD-A879-11EE4AFA9914}" dt="2026-01-06T15:32:48.616" v="42"/>
        <pc:sldMkLst>
          <pc:docMk/>
          <pc:sldMk cId="3428944013" sldId="301"/>
        </pc:sldMkLst>
      </pc:sldChg>
      <pc:sldChg chg="add">
        <pc:chgData name="Ankit Goel" userId="068d256b-39b9-44eb-bf35-553be7589141" providerId="ADAL" clId="{74E90043-FDDE-4FCD-A879-11EE4AFA9914}" dt="2026-01-06T15:32:48.616" v="42"/>
        <pc:sldMkLst>
          <pc:docMk/>
          <pc:sldMk cId="26904789" sldId="302"/>
        </pc:sldMkLst>
      </pc:sldChg>
      <pc:sldChg chg="modSp add mod">
        <pc:chgData name="Ankit Goel" userId="068d256b-39b9-44eb-bf35-553be7589141" providerId="ADAL" clId="{74E90043-FDDE-4FCD-A879-11EE4AFA9914}" dt="2026-01-06T15:32:48.826" v="48" actId="27636"/>
        <pc:sldMkLst>
          <pc:docMk/>
          <pc:sldMk cId="3123419615" sldId="303"/>
        </pc:sldMkLst>
        <pc:spChg chg="mod">
          <ac:chgData name="Ankit Goel" userId="068d256b-39b9-44eb-bf35-553be7589141" providerId="ADAL" clId="{74E90043-FDDE-4FCD-A879-11EE4AFA9914}" dt="2026-01-06T15:32:48.826" v="48" actId="27636"/>
          <ac:spMkLst>
            <pc:docMk/>
            <pc:sldMk cId="3123419615" sldId="303"/>
            <ac:spMk id="3" creationId="{9A83518F-9414-98F0-EB2B-25DED06D5AC9}"/>
          </ac:spMkLst>
        </pc:spChg>
      </pc:sldChg>
      <pc:sldChg chg="modSp add mod">
        <pc:chgData name="Ankit Goel" userId="068d256b-39b9-44eb-bf35-553be7589141" providerId="ADAL" clId="{74E90043-FDDE-4FCD-A879-11EE4AFA9914}" dt="2026-01-06T15:32:48.823" v="47" actId="27636"/>
        <pc:sldMkLst>
          <pc:docMk/>
          <pc:sldMk cId="3468164524" sldId="304"/>
        </pc:sldMkLst>
        <pc:spChg chg="mod">
          <ac:chgData name="Ankit Goel" userId="068d256b-39b9-44eb-bf35-553be7589141" providerId="ADAL" clId="{74E90043-FDDE-4FCD-A879-11EE4AFA9914}" dt="2026-01-06T15:32:48.823" v="47" actId="27636"/>
          <ac:spMkLst>
            <pc:docMk/>
            <pc:sldMk cId="3468164524" sldId="304"/>
            <ac:spMk id="3" creationId="{AD78C02E-3B85-4C3F-48A8-8B598DF3D88F}"/>
          </ac:spMkLst>
        </pc:spChg>
      </pc:sldChg>
      <pc:sldChg chg="modSp add mod">
        <pc:chgData name="Ankit Goel" userId="068d256b-39b9-44eb-bf35-553be7589141" providerId="ADAL" clId="{74E90043-FDDE-4FCD-A879-11EE4AFA9914}" dt="2026-01-06T15:32:48.827" v="49" actId="27636"/>
        <pc:sldMkLst>
          <pc:docMk/>
          <pc:sldMk cId="2060849320" sldId="305"/>
        </pc:sldMkLst>
        <pc:spChg chg="mod">
          <ac:chgData name="Ankit Goel" userId="068d256b-39b9-44eb-bf35-553be7589141" providerId="ADAL" clId="{74E90043-FDDE-4FCD-A879-11EE4AFA9914}" dt="2026-01-06T15:32:48.827" v="49" actId="27636"/>
          <ac:spMkLst>
            <pc:docMk/>
            <pc:sldMk cId="2060849320" sldId="305"/>
            <ac:spMk id="3" creationId="{C3ACDC61-B249-E923-FD9D-745FE25868F1}"/>
          </ac:spMkLst>
        </pc:spChg>
      </pc:sldChg>
      <pc:sldChg chg="modSp add mod">
        <pc:chgData name="Ankit Goel" userId="068d256b-39b9-44eb-bf35-553be7589141" providerId="ADAL" clId="{74E90043-FDDE-4FCD-A879-11EE4AFA9914}" dt="2026-01-06T15:32:48.829" v="50" actId="27636"/>
        <pc:sldMkLst>
          <pc:docMk/>
          <pc:sldMk cId="2087978838" sldId="307"/>
        </pc:sldMkLst>
        <pc:spChg chg="mod">
          <ac:chgData name="Ankit Goel" userId="068d256b-39b9-44eb-bf35-553be7589141" providerId="ADAL" clId="{74E90043-FDDE-4FCD-A879-11EE4AFA9914}" dt="2026-01-06T15:32:48.829" v="50" actId="27636"/>
          <ac:spMkLst>
            <pc:docMk/>
            <pc:sldMk cId="2087978838" sldId="307"/>
            <ac:spMk id="3" creationId="{AFAE9CAC-2247-1B4D-77B3-95AF8613FB7C}"/>
          </ac:spMkLst>
        </pc:spChg>
      </pc:sldChg>
      <pc:sldChg chg="add">
        <pc:chgData name="Ankit Goel" userId="068d256b-39b9-44eb-bf35-553be7589141" providerId="ADAL" clId="{74E90043-FDDE-4FCD-A879-11EE4AFA9914}" dt="2026-01-06T15:32:48.616" v="42"/>
        <pc:sldMkLst>
          <pc:docMk/>
          <pc:sldMk cId="2699248171" sldId="308"/>
        </pc:sldMkLst>
      </pc:sldChg>
      <pc:sldChg chg="add">
        <pc:chgData name="Ankit Goel" userId="068d256b-39b9-44eb-bf35-553be7589141" providerId="ADAL" clId="{74E90043-FDDE-4FCD-A879-11EE4AFA9914}" dt="2026-01-06T15:32:48.616" v="42"/>
        <pc:sldMkLst>
          <pc:docMk/>
          <pc:sldMk cId="942929686" sldId="310"/>
        </pc:sldMkLst>
      </pc:sldChg>
      <pc:sldMasterChg chg="addSp modSp mod modSldLayout">
        <pc:chgData name="Ankit Goel" userId="068d256b-39b9-44eb-bf35-553be7589141" providerId="ADAL" clId="{74E90043-FDDE-4FCD-A879-11EE4AFA9914}" dt="2026-01-04T20:02:30.173" v="41" actId="1076"/>
        <pc:sldMasterMkLst>
          <pc:docMk/>
          <pc:sldMasterMk cId="802903722" sldId="2147483648"/>
        </pc:sldMasterMkLst>
        <pc:spChg chg="mod ord">
          <ac:chgData name="Ankit Goel" userId="068d256b-39b9-44eb-bf35-553be7589141" providerId="ADAL" clId="{74E90043-FDDE-4FCD-A879-11EE4AFA9914}" dt="2026-01-04T19:43:10.610" v="6" actId="14100"/>
          <ac:spMkLst>
            <pc:docMk/>
            <pc:sldMasterMk cId="802903722" sldId="2147483648"/>
            <ac:spMk id="2" creationId="{00000000-0000-0000-0000-000000000000}"/>
          </ac:spMkLst>
        </pc:spChg>
        <pc:spChg chg="mod">
          <ac:chgData name="Ankit Goel" userId="068d256b-39b9-44eb-bf35-553be7589141" providerId="ADAL" clId="{74E90043-FDDE-4FCD-A879-11EE4AFA9914}" dt="2026-01-04T19:43:27.163" v="7" actId="14100"/>
          <ac:spMkLst>
            <pc:docMk/>
            <pc:sldMasterMk cId="802903722" sldId="2147483648"/>
            <ac:spMk id="3" creationId="{00000000-0000-0000-0000-000000000000}"/>
          </ac:spMkLst>
        </pc:spChg>
        <pc:spChg chg="mod">
          <ac:chgData name="Ankit Goel" userId="068d256b-39b9-44eb-bf35-553be7589141" providerId="ADAL" clId="{74E90043-FDDE-4FCD-A879-11EE4AFA9914}" dt="2026-01-04T20:02:30.173" v="41" actId="1076"/>
          <ac:spMkLst>
            <pc:docMk/>
            <pc:sldMasterMk cId="802903722" sldId="2147483648"/>
            <ac:spMk id="4" creationId="{00000000-0000-0000-0000-000000000000}"/>
          </ac:spMkLst>
        </pc:spChg>
        <pc:picChg chg="add mod">
          <ac:chgData name="Ankit Goel" userId="068d256b-39b9-44eb-bf35-553be7589141" providerId="ADAL" clId="{74E90043-FDDE-4FCD-A879-11EE4AFA9914}" dt="2026-01-04T20:02:26.013" v="40"/>
          <ac:picMkLst>
            <pc:docMk/>
            <pc:sldMasterMk cId="802903722" sldId="2147483648"/>
            <ac:picMk id="6" creationId="{DC2570E6-1975-02B4-C58B-FCE2291C4758}"/>
          </ac:picMkLst>
        </pc:picChg>
        <pc:sldLayoutChg chg="addSp delSp modSp mod">
          <pc:chgData name="Ankit Goel" userId="068d256b-39b9-44eb-bf35-553be7589141" providerId="ADAL" clId="{74E90043-FDDE-4FCD-A879-11EE4AFA9914}" dt="2026-01-04T20:01:37.878" v="33" actId="478"/>
          <pc:sldLayoutMkLst>
            <pc:docMk/>
            <pc:sldMasterMk cId="802903722" sldId="2147483648"/>
            <pc:sldLayoutMk cId="3387458446" sldId="2147483649"/>
          </pc:sldLayoutMkLst>
        </pc:sldLayoutChg>
        <pc:sldLayoutChg chg="addSp delSp modSp mod">
          <pc:chgData name="Ankit Goel" userId="068d256b-39b9-44eb-bf35-553be7589141" providerId="ADAL" clId="{74E90043-FDDE-4FCD-A879-11EE4AFA9914}" dt="2026-01-04T20:02:22.569" v="39" actId="21"/>
          <pc:sldLayoutMkLst>
            <pc:docMk/>
            <pc:sldMasterMk cId="802903722" sldId="2147483648"/>
            <pc:sldLayoutMk cId="3073516537" sldId="2147483650"/>
          </pc:sldLayoutMkLst>
          <pc:spChg chg="mod">
            <ac:chgData name="Ankit Goel" userId="068d256b-39b9-44eb-bf35-553be7589141" providerId="ADAL" clId="{74E90043-FDDE-4FCD-A879-11EE4AFA9914}" dt="2026-01-04T20:01:41.625" v="34" actId="14100"/>
            <ac:spMkLst>
              <pc:docMk/>
              <pc:sldMasterMk cId="802903722" sldId="2147483648"/>
              <pc:sldLayoutMk cId="3073516537" sldId="2147483650"/>
              <ac:spMk id="2" creationId="{00000000-0000-0000-0000-000000000000}"/>
            </ac:spMkLst>
          </pc:spChg>
          <pc:spChg chg="mod">
            <ac:chgData name="Ankit Goel" userId="068d256b-39b9-44eb-bf35-553be7589141" providerId="ADAL" clId="{74E90043-FDDE-4FCD-A879-11EE4AFA9914}" dt="2026-01-04T20:01:47.245" v="35" actId="1076"/>
            <ac:spMkLst>
              <pc:docMk/>
              <pc:sldMasterMk cId="802903722" sldId="2147483648"/>
              <pc:sldLayoutMk cId="3073516537" sldId="2147483650"/>
              <ac:spMk id="4"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67143-74DF-442F-B795-DC1507930FE4}" type="datetimeFigureOut">
              <a:rPr lang="en-US" smtClean="0"/>
              <a:t>1/14/2026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69E50-D8DC-4D87-909E-547893744AF3}" type="slidenum">
              <a:rPr lang="en-US" smtClean="0"/>
              <a:t>‹#›</a:t>
            </a:fld>
            <a:endParaRPr lang="en-US"/>
          </a:p>
        </p:txBody>
      </p:sp>
    </p:spTree>
    <p:extLst>
      <p:ext uri="{BB962C8B-B14F-4D97-AF65-F5344CB8AC3E}">
        <p14:creationId xmlns:p14="http://schemas.microsoft.com/office/powerpoint/2010/main" val="3404088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Today I will present an input–output feedback linearization based guidance law for guaranteed interception in a pursuer–evader engagement.</a:t>
            </a:r>
          </a:p>
          <a:p>
            <a:endParaRPr lang="en-US" dirty="0"/>
          </a:p>
          <a:p>
            <a:r>
              <a:rPr lang="en-US" dirty="0"/>
              <a:t>I will show two formulations: one based on regulating range, and one based on regulating the line-of-sight angular rate. I will also show why each formulation breaks in practice, and the proposed fixes to those failures.</a:t>
            </a:r>
          </a:p>
          <a:p>
            <a:endParaRPr lang="en-US" dirty="0"/>
          </a:p>
        </p:txBody>
      </p:sp>
      <p:sp>
        <p:nvSpPr>
          <p:cNvPr id="4" name="Slide Number Placeholder 3"/>
          <p:cNvSpPr>
            <a:spLocks noGrp="1"/>
          </p:cNvSpPr>
          <p:nvPr>
            <p:ph type="sldNum" sz="quarter" idx="5"/>
          </p:nvPr>
        </p:nvSpPr>
        <p:spPr/>
        <p:txBody>
          <a:bodyPr/>
          <a:lstStyle/>
          <a:p>
            <a:fld id="{C6B46336-3132-BD4E-A95C-2FE807CE0A28}" type="slidenum">
              <a:rPr lang="en-US" smtClean="0"/>
              <a:t>1</a:t>
            </a:fld>
            <a:endParaRPr lang="en-US"/>
          </a:p>
        </p:txBody>
      </p:sp>
    </p:spTree>
    <p:extLst>
      <p:ext uri="{BB962C8B-B14F-4D97-AF65-F5344CB8AC3E}">
        <p14:creationId xmlns:p14="http://schemas.microsoft.com/office/powerpoint/2010/main" val="3906821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EF44B-6C4E-BCD8-1BF4-CD2F989D6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F2FB1-59B1-1115-63E2-418B876C1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46EFE0-4237-2BE6-AA48-BA0C5060B1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3A657A-33DC-4E87-E06E-12F732DC7ECD}"/>
              </a:ext>
            </a:extLst>
          </p:cNvPr>
          <p:cNvSpPr>
            <a:spLocks noGrp="1"/>
          </p:cNvSpPr>
          <p:nvPr>
            <p:ph type="sldNum" sz="quarter" idx="5"/>
          </p:nvPr>
        </p:nvSpPr>
        <p:spPr/>
        <p:txBody>
          <a:bodyPr/>
          <a:lstStyle/>
          <a:p>
            <a:fld id="{C6B46336-3132-BD4E-A95C-2FE807CE0A28}" type="slidenum">
              <a:rPr lang="en-US" smtClean="0"/>
              <a:t>10</a:t>
            </a:fld>
            <a:endParaRPr lang="en-US"/>
          </a:p>
        </p:txBody>
      </p:sp>
    </p:spTree>
    <p:extLst>
      <p:ext uri="{BB962C8B-B14F-4D97-AF65-F5344CB8AC3E}">
        <p14:creationId xmlns:p14="http://schemas.microsoft.com/office/powerpoint/2010/main" val="2815615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2A7EB-1153-9128-B420-E5EE299C5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80867-1258-4FE9-BFD7-E4938BD28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1DC9E-E407-6869-D594-BFAE747348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76D7D0-C549-1251-7084-00A76CD52989}"/>
              </a:ext>
            </a:extLst>
          </p:cNvPr>
          <p:cNvSpPr>
            <a:spLocks noGrp="1"/>
          </p:cNvSpPr>
          <p:nvPr>
            <p:ph type="sldNum" sz="quarter" idx="5"/>
          </p:nvPr>
        </p:nvSpPr>
        <p:spPr/>
        <p:txBody>
          <a:bodyPr/>
          <a:lstStyle/>
          <a:p>
            <a:fld id="{C6B46336-3132-BD4E-A95C-2FE807CE0A28}" type="slidenum">
              <a:rPr lang="en-US" smtClean="0"/>
              <a:t>11</a:t>
            </a:fld>
            <a:endParaRPr lang="en-US"/>
          </a:p>
        </p:txBody>
      </p:sp>
    </p:spTree>
    <p:extLst>
      <p:ext uri="{BB962C8B-B14F-4D97-AF65-F5344CB8AC3E}">
        <p14:creationId xmlns:p14="http://schemas.microsoft.com/office/powerpoint/2010/main" val="631747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performance using Monte Carlo simulations with point-mass dynamics.</a:t>
            </a:r>
          </a:p>
          <a:p>
            <a:r>
              <a:rPr lang="en-US" dirty="0"/>
              <a:t>Three guidance laws are compared:</a:t>
            </a:r>
          </a:p>
          <a:p>
            <a:r>
              <a:rPr lang="en-US" dirty="0"/>
              <a:t>Proportional Guidance</a:t>
            </a:r>
          </a:p>
          <a:p>
            <a:r>
              <a:rPr lang="en-US" dirty="0"/>
              <a:t>Range-based IOL</a:t>
            </a:r>
          </a:p>
          <a:p>
            <a:r>
              <a:rPr lang="en-US" dirty="0"/>
              <a:t>LOS-based IOL</a:t>
            </a:r>
          </a:p>
          <a:p>
            <a:r>
              <a:rPr lang="en-US" dirty="0"/>
              <a:t>Scenarios include:</a:t>
            </a:r>
          </a:p>
          <a:p>
            <a:r>
              <a:rPr lang="en-US" dirty="0"/>
              <a:t>Rear-aspect engagements</a:t>
            </a:r>
          </a:p>
          <a:p>
            <a:r>
              <a:rPr lang="en-US" dirty="0"/>
              <a:t>Front-aspect engagements</a:t>
            </a:r>
          </a:p>
          <a:p>
            <a:r>
              <a:rPr lang="en-US" dirty="0"/>
              <a:t>Front-aspect with maneuvering evaders</a:t>
            </a:r>
          </a:p>
          <a:p>
            <a:r>
              <a:rPr lang="en-US" dirty="0"/>
              <a:t>10,000 randomized trials are run per scenario.</a:t>
            </a:r>
          </a:p>
          <a:p>
            <a:r>
              <a:rPr lang="en-US" dirty="0"/>
              <a:t>An intercept is successful if the miss distance is less than 10 meters.</a:t>
            </a:r>
          </a:p>
          <a:p>
            <a:endParaRPr lang="en-US" dirty="0"/>
          </a:p>
          <a:p>
            <a:endParaRPr lang="en-US" dirty="0"/>
          </a:p>
          <a:p>
            <a:r>
              <a:rPr lang="en-US" dirty="0"/>
              <a:t>In rear-aspect engagements, all three guidance laws perform well.</a:t>
            </a:r>
          </a:p>
          <a:p>
            <a:r>
              <a:rPr lang="en-US" dirty="0"/>
              <a:t>LOS-based IOL achieves the lowest mean miss distance and the lowest failure rate.</a:t>
            </a:r>
          </a:p>
          <a:p>
            <a:r>
              <a:rPr lang="en-US" dirty="0"/>
              <a:t>Range-based IOL shows slightly worse robustness, with a higher sensitivity to initial geometry.</a:t>
            </a:r>
          </a:p>
          <a:p>
            <a:r>
              <a:rPr lang="en-US" dirty="0"/>
              <a:t>Proportional guidance performs comparably but with slightly longer interception times.</a:t>
            </a:r>
          </a:p>
        </p:txBody>
      </p:sp>
      <p:sp>
        <p:nvSpPr>
          <p:cNvPr id="4" name="Slide Number Placeholder 3"/>
          <p:cNvSpPr>
            <a:spLocks noGrp="1"/>
          </p:cNvSpPr>
          <p:nvPr>
            <p:ph type="sldNum" sz="quarter" idx="5"/>
          </p:nvPr>
        </p:nvSpPr>
        <p:spPr/>
        <p:txBody>
          <a:bodyPr/>
          <a:lstStyle/>
          <a:p>
            <a:fld id="{ED269E50-D8DC-4D87-909E-547893744AF3}" type="slidenum">
              <a:rPr lang="en-US" smtClean="0"/>
              <a:t>12</a:t>
            </a:fld>
            <a:endParaRPr lang="en-US"/>
          </a:p>
        </p:txBody>
      </p:sp>
    </p:spTree>
    <p:extLst>
      <p:ext uri="{BB962C8B-B14F-4D97-AF65-F5344CB8AC3E}">
        <p14:creationId xmlns:p14="http://schemas.microsoft.com/office/powerpoint/2010/main" val="3294525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front-aspect engagements, the differences are significant.</a:t>
            </a:r>
          </a:p>
          <a:p>
            <a:r>
              <a:rPr lang="en-US" dirty="0"/>
              <a:t>LOS-based IOL achieves:</a:t>
            </a:r>
          </a:p>
          <a:p>
            <a:r>
              <a:rPr lang="en-US" dirty="0"/>
              <a:t>The lowest miss distance</a:t>
            </a:r>
          </a:p>
          <a:p>
            <a:r>
              <a:rPr lang="en-US" dirty="0"/>
              <a:t>The lowest failure rate</a:t>
            </a:r>
          </a:p>
          <a:p>
            <a:r>
              <a:rPr lang="en-US" dirty="0"/>
              <a:t>Range-based IOL performs poorly, with failure rates exceeding 19 percent.</a:t>
            </a:r>
          </a:p>
          <a:p>
            <a:r>
              <a:rPr lang="en-US" dirty="0"/>
              <a:t>Proportional guidance performs better than range-based IOL, but worse than LOS-based IOL.</a:t>
            </a:r>
          </a:p>
          <a:p>
            <a:r>
              <a:rPr lang="en-US" dirty="0"/>
              <a:t>This shows that the Range based IOL does not perform well and the line of sight based IOL performs with a lower failure rate than PG</a:t>
            </a:r>
          </a:p>
          <a:p>
            <a:endParaRPr lang="en-US" dirty="0"/>
          </a:p>
        </p:txBody>
      </p:sp>
      <p:sp>
        <p:nvSpPr>
          <p:cNvPr id="4" name="Slide Number Placeholder 3"/>
          <p:cNvSpPr>
            <a:spLocks noGrp="1"/>
          </p:cNvSpPr>
          <p:nvPr>
            <p:ph type="sldNum" sz="quarter" idx="5"/>
          </p:nvPr>
        </p:nvSpPr>
        <p:spPr/>
        <p:txBody>
          <a:bodyPr/>
          <a:lstStyle/>
          <a:p>
            <a:fld id="{ED269E50-D8DC-4D87-909E-547893744AF3}" type="slidenum">
              <a:rPr lang="en-US" smtClean="0"/>
              <a:t>13</a:t>
            </a:fld>
            <a:endParaRPr lang="en-US"/>
          </a:p>
        </p:txBody>
      </p:sp>
    </p:spTree>
    <p:extLst>
      <p:ext uri="{BB962C8B-B14F-4D97-AF65-F5344CB8AC3E}">
        <p14:creationId xmlns:p14="http://schemas.microsoft.com/office/powerpoint/2010/main" val="4091022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maneuvering evader, meaning that at a random time between 1 and 8 seconds, the evader pulls 10 g either positive or negative.</a:t>
            </a:r>
          </a:p>
          <a:p>
            <a:r>
              <a:rPr lang="en-US" dirty="0"/>
              <a:t>LOS-based IOL achieves zero failures across all trials.</a:t>
            </a:r>
          </a:p>
          <a:p>
            <a:r>
              <a:rPr lang="en-US" dirty="0"/>
              <a:t>Proportional guidance fails in roughly 7 percent of cases.</a:t>
            </a:r>
          </a:p>
          <a:p>
            <a:r>
              <a:rPr lang="en-US" dirty="0"/>
              <a:t>Range-based IOL fails in nearly 43 percent of cases.</a:t>
            </a:r>
          </a:p>
          <a:p>
            <a:r>
              <a:rPr lang="en-US" dirty="0"/>
              <a:t>This clearly demonstrates that the range-based formulation is not suitable for aggressive front-aspect engagements and the LOS IOL’s strength over PG in front aspect engagement scenarios</a:t>
            </a:r>
          </a:p>
        </p:txBody>
      </p:sp>
      <p:sp>
        <p:nvSpPr>
          <p:cNvPr id="4" name="Slide Number Placeholder 3"/>
          <p:cNvSpPr>
            <a:spLocks noGrp="1"/>
          </p:cNvSpPr>
          <p:nvPr>
            <p:ph type="sldNum" sz="quarter" idx="5"/>
          </p:nvPr>
        </p:nvSpPr>
        <p:spPr/>
        <p:txBody>
          <a:bodyPr/>
          <a:lstStyle/>
          <a:p>
            <a:fld id="{12614B0F-5DD1-451E-914E-878C4E2ED822}" type="slidenum">
              <a:rPr lang="en-US" smtClean="0"/>
              <a:t>14</a:t>
            </a:fld>
            <a:endParaRPr lang="en-US"/>
          </a:p>
        </p:txBody>
      </p:sp>
    </p:spTree>
    <p:extLst>
      <p:ext uri="{BB962C8B-B14F-4D97-AF65-F5344CB8AC3E}">
        <p14:creationId xmlns:p14="http://schemas.microsoft.com/office/powerpoint/2010/main" val="3456406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D2C40-AD91-3805-0F00-B3BAAA5F9F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F2DEF5-4833-3C7A-6760-21F7F6055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3FA9EF-67A9-AE3A-918F-3433B3188595}"/>
              </a:ext>
            </a:extLst>
          </p:cNvPr>
          <p:cNvSpPr>
            <a:spLocks noGrp="1"/>
          </p:cNvSpPr>
          <p:nvPr>
            <p:ph type="body" idx="1"/>
          </p:nvPr>
        </p:nvSpPr>
        <p:spPr/>
        <p:txBody>
          <a:bodyPr/>
          <a:lstStyle/>
          <a:p>
            <a:r>
              <a:rPr lang="en-US" dirty="0"/>
              <a:t>Here is a closer look at some of the failures of PG in the same initial conditions of IOL. </a:t>
            </a:r>
          </a:p>
          <a:p>
            <a:endParaRPr lang="en-US" dirty="0"/>
          </a:p>
          <a:p>
            <a:r>
              <a:rPr lang="en-US" dirty="0"/>
              <a:t>Front the MC Results, </a:t>
            </a:r>
          </a:p>
          <a:p>
            <a:r>
              <a:rPr lang="en-US" dirty="0"/>
              <a:t>Three main conclusions:</a:t>
            </a:r>
          </a:p>
          <a:p>
            <a:r>
              <a:rPr lang="en-US" dirty="0"/>
              <a:t>First, input–output linearization can guarantee interception when the output is chosen correctly.</a:t>
            </a:r>
          </a:p>
          <a:p>
            <a:r>
              <a:rPr lang="en-US" dirty="0"/>
              <a:t>Second, regulating LOS rate is more robust than regulating range for guidance.</a:t>
            </a:r>
          </a:p>
          <a:p>
            <a:r>
              <a:rPr lang="en-US" dirty="0"/>
              <a:t>Third, small corrective logic can eliminate the wrong solution in a bistable system.</a:t>
            </a:r>
          </a:p>
          <a:p>
            <a:endParaRPr lang="en-US" dirty="0"/>
          </a:p>
          <a:p>
            <a:r>
              <a:rPr lang="en-US" dirty="0"/>
              <a:t>LOS-based IOL consistently outperforms proportional guidance in difficult engagement geometries.</a:t>
            </a:r>
          </a:p>
          <a:p>
            <a:endParaRPr lang="en-US" dirty="0"/>
          </a:p>
        </p:txBody>
      </p:sp>
      <p:sp>
        <p:nvSpPr>
          <p:cNvPr id="4" name="Slide Number Placeholder 3">
            <a:extLst>
              <a:ext uri="{FF2B5EF4-FFF2-40B4-BE49-F238E27FC236}">
                <a16:creationId xmlns:a16="http://schemas.microsoft.com/office/drawing/2014/main" id="{E4AF02FA-EB22-40A9-243E-3A94B69234C3}"/>
              </a:ext>
            </a:extLst>
          </p:cNvPr>
          <p:cNvSpPr>
            <a:spLocks noGrp="1"/>
          </p:cNvSpPr>
          <p:nvPr>
            <p:ph type="sldNum" sz="quarter" idx="5"/>
          </p:nvPr>
        </p:nvSpPr>
        <p:spPr/>
        <p:txBody>
          <a:bodyPr/>
          <a:lstStyle/>
          <a:p>
            <a:fld id="{12614B0F-5DD1-451E-914E-878C4E2ED822}" type="slidenum">
              <a:rPr lang="en-US" smtClean="0"/>
              <a:t>15</a:t>
            </a:fld>
            <a:endParaRPr lang="en-US"/>
          </a:p>
        </p:txBody>
      </p:sp>
    </p:spTree>
    <p:extLst>
      <p:ext uri="{BB962C8B-B14F-4D97-AF65-F5344CB8AC3E}">
        <p14:creationId xmlns:p14="http://schemas.microsoft.com/office/powerpoint/2010/main" val="587387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work extends this framework to three-dimensional engagements.</a:t>
            </a:r>
          </a:p>
          <a:p>
            <a:r>
              <a:rPr lang="en-US" dirty="0"/>
              <a:t>Ongoing efforts also include:</a:t>
            </a:r>
          </a:p>
          <a:p>
            <a:r>
              <a:rPr lang="en-US" dirty="0"/>
              <a:t>Sensor noise</a:t>
            </a:r>
          </a:p>
          <a:p>
            <a:r>
              <a:rPr lang="en-US" dirty="0"/>
              <a:t>Actuator limits</a:t>
            </a:r>
          </a:p>
          <a:p>
            <a:endParaRPr lang="en-US" dirty="0"/>
          </a:p>
        </p:txBody>
      </p:sp>
      <p:sp>
        <p:nvSpPr>
          <p:cNvPr id="4" name="Slide Number Placeholder 3"/>
          <p:cNvSpPr>
            <a:spLocks noGrp="1"/>
          </p:cNvSpPr>
          <p:nvPr>
            <p:ph type="sldNum" sz="quarter" idx="5"/>
          </p:nvPr>
        </p:nvSpPr>
        <p:spPr/>
        <p:txBody>
          <a:bodyPr/>
          <a:lstStyle/>
          <a:p>
            <a:fld id="{ED269E50-D8DC-4D87-909E-547893744AF3}" type="slidenum">
              <a:rPr lang="en-US" smtClean="0"/>
              <a:t>16</a:t>
            </a:fld>
            <a:endParaRPr lang="en-US"/>
          </a:p>
        </p:txBody>
      </p:sp>
    </p:spTree>
    <p:extLst>
      <p:ext uri="{BB962C8B-B14F-4D97-AF65-F5344CB8AC3E}">
        <p14:creationId xmlns:p14="http://schemas.microsoft.com/office/powerpoint/2010/main" val="391714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work extends this framework to three-dimensional engagements.</a:t>
            </a:r>
          </a:p>
          <a:p>
            <a:r>
              <a:rPr lang="en-US" dirty="0"/>
              <a:t>Ongoing efforts also include:</a:t>
            </a:r>
          </a:p>
          <a:p>
            <a:r>
              <a:rPr lang="en-US" dirty="0"/>
              <a:t>Sensor noise</a:t>
            </a:r>
          </a:p>
        </p:txBody>
      </p:sp>
      <p:sp>
        <p:nvSpPr>
          <p:cNvPr id="4" name="Slide Number Placeholder 3"/>
          <p:cNvSpPr>
            <a:spLocks noGrp="1"/>
          </p:cNvSpPr>
          <p:nvPr>
            <p:ph type="sldNum" sz="quarter" idx="5"/>
          </p:nvPr>
        </p:nvSpPr>
        <p:spPr/>
        <p:txBody>
          <a:bodyPr/>
          <a:lstStyle/>
          <a:p>
            <a:fld id="{ED269E50-D8DC-4D87-909E-547893744AF3}" type="slidenum">
              <a:rPr lang="en-US" smtClean="0"/>
              <a:t>17</a:t>
            </a:fld>
            <a:endParaRPr lang="en-US"/>
          </a:p>
        </p:txBody>
      </p:sp>
    </p:spTree>
    <p:extLst>
      <p:ext uri="{BB962C8B-B14F-4D97-AF65-F5344CB8AC3E}">
        <p14:creationId xmlns:p14="http://schemas.microsoft.com/office/powerpoint/2010/main" val="1880308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97778-BF2D-891F-4CD1-4FCE953808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970E1F-C351-BCC9-053C-A915F7BA73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FDF7AA-251F-92D1-3510-426E76CBB091}"/>
              </a:ext>
            </a:extLst>
          </p:cNvPr>
          <p:cNvSpPr>
            <a:spLocks noGrp="1"/>
          </p:cNvSpPr>
          <p:nvPr>
            <p:ph type="body" idx="1"/>
          </p:nvPr>
        </p:nvSpPr>
        <p:spPr/>
        <p:txBody>
          <a:bodyPr/>
          <a:lstStyle/>
          <a:p>
            <a:r>
              <a:rPr lang="en-US" dirty="0"/>
              <a:t>Missile guidance is fundamentally nonlinear.</a:t>
            </a:r>
          </a:p>
          <a:p>
            <a:endParaRPr lang="en-US" dirty="0"/>
          </a:p>
          <a:p>
            <a:r>
              <a:rPr lang="en-US" dirty="0"/>
              <a:t>Many operational systems rely on proportional guidance or an offshoot of Proportional Guidance because it is simple and robust. However, PG is derived under restrictive assumptions such as constant speed for the pursuer and evader. Once those assumptions are violated, interception is not guaranteed.</a:t>
            </a:r>
          </a:p>
          <a:p>
            <a:r>
              <a:rPr lang="en-US" dirty="0"/>
              <a:t>The question this work asks is:</a:t>
            </a:r>
            <a:br>
              <a:rPr lang="en-US" dirty="0"/>
            </a:br>
            <a:r>
              <a:rPr lang="en-US" dirty="0"/>
              <a:t>Can we design a real-time, nonlinear guidance law that guarantees interception theoretically with fewer assumptions?</a:t>
            </a:r>
          </a:p>
          <a:p>
            <a:r>
              <a:rPr lang="en-US" dirty="0"/>
              <a:t>To do this, I use input output linearization. If we cancel the non-linear dynamics of the closed-loop output dynamics, interception becomes a stability problem.</a:t>
            </a:r>
          </a:p>
        </p:txBody>
      </p:sp>
      <p:sp>
        <p:nvSpPr>
          <p:cNvPr id="4" name="Slide Number Placeholder 3">
            <a:extLst>
              <a:ext uri="{FF2B5EF4-FFF2-40B4-BE49-F238E27FC236}">
                <a16:creationId xmlns:a16="http://schemas.microsoft.com/office/drawing/2014/main" id="{4A06F737-9793-C54A-0F6E-3B7B1CC1EE1C}"/>
              </a:ext>
            </a:extLst>
          </p:cNvPr>
          <p:cNvSpPr>
            <a:spLocks noGrp="1"/>
          </p:cNvSpPr>
          <p:nvPr>
            <p:ph type="sldNum" sz="quarter" idx="5"/>
          </p:nvPr>
        </p:nvSpPr>
        <p:spPr/>
        <p:txBody>
          <a:bodyPr/>
          <a:lstStyle/>
          <a:p>
            <a:fld id="{C6B46336-3132-BD4E-A95C-2FE807CE0A28}" type="slidenum">
              <a:rPr lang="en-US" smtClean="0"/>
              <a:t>2</a:t>
            </a:fld>
            <a:endParaRPr lang="en-US"/>
          </a:p>
        </p:txBody>
      </p:sp>
    </p:spTree>
    <p:extLst>
      <p:ext uri="{BB962C8B-B14F-4D97-AF65-F5344CB8AC3E}">
        <p14:creationId xmlns:p14="http://schemas.microsoft.com/office/powerpoint/2010/main" val="39851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2B127-6048-B726-72F8-7F976BEB48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85210-B904-3F3D-F6F4-6F89BA0FB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AA888-A1EB-CDDC-9007-16B46CFBD961}"/>
              </a:ext>
            </a:extLst>
          </p:cNvPr>
          <p:cNvSpPr>
            <a:spLocks noGrp="1"/>
          </p:cNvSpPr>
          <p:nvPr>
            <p:ph type="body" idx="1"/>
          </p:nvPr>
        </p:nvSpPr>
        <p:spPr/>
        <p:txBody>
          <a:bodyPr/>
          <a:lstStyle/>
          <a:p>
            <a:r>
              <a:rPr lang="en-US" dirty="0"/>
              <a:t>We consider planar point-mass dynamics for both the pursuer and the evader.</a:t>
            </a:r>
          </a:p>
          <a:p>
            <a:r>
              <a:rPr lang="en-US" dirty="0"/>
              <a:t>The state includes:</a:t>
            </a:r>
          </a:p>
          <a:p>
            <a:r>
              <a:rPr lang="en-US" dirty="0"/>
              <a:t>Range R</a:t>
            </a:r>
          </a:p>
          <a:p>
            <a:r>
              <a:rPr lang="en-US" dirty="0"/>
              <a:t>Line-of-sight angle ψ</a:t>
            </a:r>
          </a:p>
          <a:p>
            <a:r>
              <a:rPr lang="en-US" dirty="0"/>
              <a:t>Pursuer speed Vₚ</a:t>
            </a:r>
          </a:p>
          <a:p>
            <a:r>
              <a:rPr lang="en-US" dirty="0"/>
              <a:t>Pursuer flight-path angle γₚ</a:t>
            </a:r>
          </a:p>
          <a:p>
            <a:r>
              <a:rPr lang="en-US" dirty="0"/>
              <a:t>The evader dynamics are treated as an exogenous input.</a:t>
            </a:r>
          </a:p>
          <a:p>
            <a:r>
              <a:rPr lang="en-US" dirty="0"/>
              <a:t>The key equations are the relative kinematics for Ṙ and ψ̇, coupled with the pursuer’s normal acceleration command </a:t>
            </a:r>
            <a:r>
              <a:rPr lang="en-US" dirty="0" err="1"/>
              <a:t>n_z</a:t>
            </a:r>
            <a:r>
              <a:rPr lang="en-US" dirty="0"/>
              <a:t> as the control input.</a:t>
            </a:r>
          </a:p>
          <a:p>
            <a:r>
              <a:rPr lang="en-US" dirty="0"/>
              <a:t>The system can be written in affine nonlinear form:</a:t>
            </a:r>
            <a:br>
              <a:rPr lang="en-US" dirty="0"/>
            </a:br>
            <a:r>
              <a:rPr lang="en-US" dirty="0"/>
              <a:t>ẋ = f(</a:t>
            </a:r>
            <a:r>
              <a:rPr lang="en-US" dirty="0" err="1"/>
              <a:t>x,w</a:t>
            </a:r>
            <a:r>
              <a:rPr lang="en-US" dirty="0"/>
              <a:t>) + g(x)u</a:t>
            </a:r>
          </a:p>
          <a:p>
            <a:r>
              <a:rPr lang="en-US" dirty="0"/>
              <a:t>This affine structure is what enables input–output linearization.</a:t>
            </a:r>
          </a:p>
          <a:p>
            <a:endParaRPr lang="en-US" dirty="0"/>
          </a:p>
          <a:p>
            <a:r>
              <a:rPr lang="en-US" dirty="0"/>
              <a:t>Note that the required information for the IOL guidance are the states and variables within f(</a:t>
            </a:r>
            <a:r>
              <a:rPr lang="en-US" dirty="0" err="1"/>
              <a:t>x,w</a:t>
            </a:r>
            <a:r>
              <a:rPr lang="en-US" dirty="0"/>
              <a:t>) and g(x).  So it is required to know the velocity of the evader, net acceleration of the pursuer, and azimuth angle in the 2D case. </a:t>
            </a:r>
          </a:p>
        </p:txBody>
      </p:sp>
      <p:sp>
        <p:nvSpPr>
          <p:cNvPr id="4" name="Slide Number Placeholder 3">
            <a:extLst>
              <a:ext uri="{FF2B5EF4-FFF2-40B4-BE49-F238E27FC236}">
                <a16:creationId xmlns:a16="http://schemas.microsoft.com/office/drawing/2014/main" id="{DFCA9E7B-0537-B6E0-A045-8F5723A00A92}"/>
              </a:ext>
            </a:extLst>
          </p:cNvPr>
          <p:cNvSpPr>
            <a:spLocks noGrp="1"/>
          </p:cNvSpPr>
          <p:nvPr>
            <p:ph type="sldNum" sz="quarter" idx="5"/>
          </p:nvPr>
        </p:nvSpPr>
        <p:spPr/>
        <p:txBody>
          <a:bodyPr/>
          <a:lstStyle/>
          <a:p>
            <a:fld id="{C6B46336-3132-BD4E-A95C-2FE807CE0A28}" type="slidenum">
              <a:rPr lang="en-US" smtClean="0"/>
              <a:t>3</a:t>
            </a:fld>
            <a:endParaRPr lang="en-US"/>
          </a:p>
        </p:txBody>
      </p:sp>
    </p:spTree>
    <p:extLst>
      <p:ext uri="{BB962C8B-B14F-4D97-AF65-F5344CB8AC3E}">
        <p14:creationId xmlns:p14="http://schemas.microsoft.com/office/powerpoint/2010/main" val="1146590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why this technique is called feedback linearization is due to the fact that the nonlinear transformation is performed by feedback. This implies that the controller carries information of the system (alpha and beta here). After linearizing the system, if zero dynamics does not exist or if it is stable, a simple linear controller can be applied (v here) to stabilize the system. An inversion needs to be performed in beta as shown here. This is possible if the system is square or wide (equal number of inputs and outputs or more inputs than outputs), which implies that some of the square and wide plants are fully linearizable. Nevertheless, when plants are tall (More outputs than inputs) this inversion is impossible.</a:t>
            </a:r>
          </a:p>
        </p:txBody>
      </p:sp>
      <p:sp>
        <p:nvSpPr>
          <p:cNvPr id="4" name="Slide Number Placeholder 3"/>
          <p:cNvSpPr>
            <a:spLocks noGrp="1"/>
          </p:cNvSpPr>
          <p:nvPr>
            <p:ph type="sldNum" sz="quarter" idx="5"/>
          </p:nvPr>
        </p:nvSpPr>
        <p:spPr/>
        <p:txBody>
          <a:bodyPr/>
          <a:lstStyle/>
          <a:p>
            <a:fld id="{8AC85E18-649D-4C4B-8E7D-F70B4F373BB1}" type="slidenum">
              <a:rPr lang="en-US" smtClean="0"/>
              <a:t>4</a:t>
            </a:fld>
            <a:endParaRPr lang="en-US"/>
          </a:p>
        </p:txBody>
      </p:sp>
    </p:spTree>
    <p:extLst>
      <p:ext uri="{BB962C8B-B14F-4D97-AF65-F5344CB8AC3E}">
        <p14:creationId xmlns:p14="http://schemas.microsoft.com/office/powerpoint/2010/main" val="407015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E" err="1"/>
              <a:t>Graphically</a:t>
            </a:r>
            <a:r>
              <a:rPr lang="es-PE"/>
              <a:t>, </a:t>
            </a:r>
            <a:r>
              <a:rPr lang="es-PE" err="1"/>
              <a:t>here</a:t>
            </a:r>
            <a:r>
              <a:rPr lang="es-PE"/>
              <a:t> in Orange </a:t>
            </a:r>
            <a:r>
              <a:rPr lang="es-PE" err="1"/>
              <a:t>we</a:t>
            </a:r>
            <a:r>
              <a:rPr lang="es-PE"/>
              <a:t> </a:t>
            </a:r>
            <a:r>
              <a:rPr lang="es-PE" err="1"/>
              <a:t>have</a:t>
            </a:r>
            <a:r>
              <a:rPr lang="es-PE"/>
              <a:t> </a:t>
            </a:r>
            <a:r>
              <a:rPr lang="es-PE" err="1"/>
              <a:t>the</a:t>
            </a:r>
            <a:r>
              <a:rPr lang="es-PE"/>
              <a:t> </a:t>
            </a:r>
            <a:r>
              <a:rPr lang="es-PE" err="1"/>
              <a:t>linearized</a:t>
            </a:r>
            <a:r>
              <a:rPr lang="es-PE"/>
              <a:t> </a:t>
            </a:r>
            <a:r>
              <a:rPr lang="es-PE" err="1"/>
              <a:t>system</a:t>
            </a:r>
            <a:r>
              <a:rPr lang="es-PE"/>
              <a:t>, </a:t>
            </a:r>
            <a:r>
              <a:rPr lang="es-PE" err="1"/>
              <a:t>performed</a:t>
            </a:r>
            <a:r>
              <a:rPr lang="es-PE"/>
              <a:t> </a:t>
            </a:r>
            <a:r>
              <a:rPr lang="es-PE" err="1"/>
              <a:t>by</a:t>
            </a:r>
            <a:r>
              <a:rPr lang="es-PE"/>
              <a:t> </a:t>
            </a:r>
            <a:r>
              <a:rPr lang="es-PE" err="1"/>
              <a:t>the</a:t>
            </a:r>
            <a:r>
              <a:rPr lang="es-PE"/>
              <a:t> </a:t>
            </a:r>
            <a:r>
              <a:rPr lang="es-PE" err="1"/>
              <a:t>feedback</a:t>
            </a:r>
            <a:r>
              <a:rPr lang="es-PE"/>
              <a:t> </a:t>
            </a:r>
            <a:r>
              <a:rPr lang="es-PE" err="1"/>
              <a:t>term</a:t>
            </a:r>
            <a:r>
              <a:rPr lang="es-PE"/>
              <a:t> beta inverse </a:t>
            </a:r>
            <a:r>
              <a:rPr lang="es-PE" err="1"/>
              <a:t>multiplied</a:t>
            </a:r>
            <a:r>
              <a:rPr lang="es-PE"/>
              <a:t> </a:t>
            </a:r>
            <a:r>
              <a:rPr lang="es-PE" err="1"/>
              <a:t>by</a:t>
            </a:r>
            <a:r>
              <a:rPr lang="es-PE"/>
              <a:t> Alpha. After </a:t>
            </a:r>
            <a:r>
              <a:rPr lang="es-PE" err="1"/>
              <a:t>having</a:t>
            </a:r>
            <a:r>
              <a:rPr lang="es-PE"/>
              <a:t> a </a:t>
            </a:r>
            <a:r>
              <a:rPr lang="es-PE" err="1"/>
              <a:t>linearized</a:t>
            </a:r>
            <a:r>
              <a:rPr lang="es-PE"/>
              <a:t> </a:t>
            </a:r>
            <a:r>
              <a:rPr lang="es-PE" err="1"/>
              <a:t>system</a:t>
            </a:r>
            <a:r>
              <a:rPr lang="es-PE"/>
              <a:t>, </a:t>
            </a:r>
            <a:r>
              <a:rPr lang="es-PE" err="1"/>
              <a:t>if</a:t>
            </a:r>
            <a:r>
              <a:rPr lang="es-PE"/>
              <a:t> </a:t>
            </a:r>
            <a:r>
              <a:rPr lang="es-PE" err="1"/>
              <a:t>there</a:t>
            </a:r>
            <a:r>
              <a:rPr lang="es-PE"/>
              <a:t> </a:t>
            </a:r>
            <a:r>
              <a:rPr lang="es-PE" err="1"/>
              <a:t>is</a:t>
            </a:r>
            <a:r>
              <a:rPr lang="es-PE"/>
              <a:t> no </a:t>
            </a:r>
            <a:r>
              <a:rPr lang="es-PE" err="1"/>
              <a:t>zero</a:t>
            </a:r>
            <a:r>
              <a:rPr lang="es-PE"/>
              <a:t> </a:t>
            </a:r>
            <a:r>
              <a:rPr lang="es-PE" err="1"/>
              <a:t>dynamics</a:t>
            </a:r>
            <a:r>
              <a:rPr lang="es-PE"/>
              <a:t> </a:t>
            </a:r>
            <a:r>
              <a:rPr lang="es-PE" err="1"/>
              <a:t>or</a:t>
            </a:r>
            <a:r>
              <a:rPr lang="es-PE"/>
              <a:t> </a:t>
            </a:r>
            <a:r>
              <a:rPr lang="es-PE" err="1"/>
              <a:t>if</a:t>
            </a:r>
            <a:r>
              <a:rPr lang="es-PE"/>
              <a:t> </a:t>
            </a:r>
            <a:r>
              <a:rPr lang="es-PE" err="1"/>
              <a:t>the</a:t>
            </a:r>
            <a:r>
              <a:rPr lang="es-PE"/>
              <a:t> </a:t>
            </a:r>
            <a:r>
              <a:rPr lang="es-PE" err="1"/>
              <a:t>zero</a:t>
            </a:r>
            <a:r>
              <a:rPr lang="es-PE"/>
              <a:t> </a:t>
            </a:r>
            <a:r>
              <a:rPr lang="es-PE" err="1"/>
              <a:t>dynamics</a:t>
            </a:r>
            <a:r>
              <a:rPr lang="es-PE"/>
              <a:t> </a:t>
            </a:r>
            <a:r>
              <a:rPr lang="es-PE" err="1"/>
              <a:t>is</a:t>
            </a:r>
            <a:r>
              <a:rPr lang="es-PE"/>
              <a:t> </a:t>
            </a:r>
            <a:r>
              <a:rPr lang="es-PE" err="1"/>
              <a:t>stable</a:t>
            </a:r>
            <a:r>
              <a:rPr lang="es-PE"/>
              <a:t>, a linear </a:t>
            </a:r>
            <a:r>
              <a:rPr lang="es-PE" err="1"/>
              <a:t>controller</a:t>
            </a:r>
            <a:r>
              <a:rPr lang="es-PE"/>
              <a:t> can be </a:t>
            </a:r>
            <a:r>
              <a:rPr lang="es-PE" err="1"/>
              <a:t>applied</a:t>
            </a:r>
            <a:r>
              <a:rPr lang="es-PE"/>
              <a:t> </a:t>
            </a:r>
            <a:r>
              <a:rPr lang="es-PE" err="1"/>
              <a:t>to</a:t>
            </a:r>
            <a:r>
              <a:rPr lang="es-PE"/>
              <a:t> </a:t>
            </a:r>
            <a:r>
              <a:rPr lang="es-PE" err="1"/>
              <a:t>stabilize</a:t>
            </a:r>
            <a:r>
              <a:rPr lang="es-PE"/>
              <a:t> </a:t>
            </a:r>
            <a:r>
              <a:rPr lang="es-PE" err="1"/>
              <a:t>the</a:t>
            </a:r>
            <a:r>
              <a:rPr lang="es-PE"/>
              <a:t> </a:t>
            </a:r>
            <a:r>
              <a:rPr lang="es-PE" err="1"/>
              <a:t>system</a:t>
            </a:r>
            <a:r>
              <a:rPr lang="es-PE"/>
              <a:t>.</a:t>
            </a:r>
          </a:p>
        </p:txBody>
      </p:sp>
      <p:sp>
        <p:nvSpPr>
          <p:cNvPr id="4" name="Slide Number Placeholder 3"/>
          <p:cNvSpPr>
            <a:spLocks noGrp="1"/>
          </p:cNvSpPr>
          <p:nvPr>
            <p:ph type="sldNum" sz="quarter" idx="5"/>
          </p:nvPr>
        </p:nvSpPr>
        <p:spPr/>
        <p:txBody>
          <a:bodyPr/>
          <a:lstStyle/>
          <a:p>
            <a:fld id="{8AC85E18-649D-4C4B-8E7D-F70B4F373BB1}" type="slidenum">
              <a:rPr lang="en-US" smtClean="0"/>
              <a:t>5</a:t>
            </a:fld>
            <a:endParaRPr lang="en-US"/>
          </a:p>
        </p:txBody>
      </p:sp>
    </p:spTree>
    <p:extLst>
      <p:ext uri="{BB962C8B-B14F-4D97-AF65-F5344CB8AC3E}">
        <p14:creationId xmlns:p14="http://schemas.microsoft.com/office/powerpoint/2010/main" val="3634021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23C3-1951-78EB-9ABB-7C3730DF6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6A17D-C1DD-4781-E033-206AA013E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C443C-1EE5-A778-5288-C3F1754EA32F}"/>
              </a:ext>
            </a:extLst>
          </p:cNvPr>
          <p:cNvSpPr>
            <a:spLocks noGrp="1"/>
          </p:cNvSpPr>
          <p:nvPr>
            <p:ph type="body" idx="1"/>
          </p:nvPr>
        </p:nvSpPr>
        <p:spPr/>
        <p:txBody>
          <a:bodyPr/>
          <a:lstStyle/>
          <a:p>
            <a:r>
              <a:rPr lang="en-US" dirty="0"/>
              <a:t>First, we choose the output as range:</a:t>
            </a:r>
            <a:br>
              <a:rPr lang="en-US" dirty="0"/>
            </a:br>
            <a:r>
              <a:rPr lang="en-US" dirty="0"/>
              <a:t>y = R</a:t>
            </a:r>
          </a:p>
          <a:p>
            <a:r>
              <a:rPr lang="en-US" dirty="0"/>
              <a:t>The relative degree is two.</a:t>
            </a:r>
          </a:p>
          <a:p>
            <a:r>
              <a:rPr lang="en-US" dirty="0"/>
              <a:t>After differentiation, we obtain a second-order linear system:</a:t>
            </a:r>
            <a:br>
              <a:rPr lang="en-US" dirty="0"/>
            </a:br>
            <a:r>
              <a:rPr lang="en-US" dirty="0"/>
              <a:t>R̈ = v</a:t>
            </a:r>
          </a:p>
          <a:p>
            <a:r>
              <a:rPr lang="en-US" dirty="0"/>
              <a:t>We choose:</a:t>
            </a:r>
            <a:br>
              <a:rPr lang="en-US" dirty="0"/>
            </a:br>
            <a:r>
              <a:rPr lang="en-US" dirty="0"/>
              <a:t>v = −</a:t>
            </a:r>
            <a:r>
              <a:rPr lang="en-US" dirty="0" err="1"/>
              <a:t>k_R</a:t>
            </a:r>
            <a:r>
              <a:rPr lang="en-US" dirty="0"/>
              <a:t> R</a:t>
            </a:r>
          </a:p>
          <a:p>
            <a:r>
              <a:rPr lang="en-US" dirty="0"/>
              <a:t>This yields:</a:t>
            </a:r>
            <a:br>
              <a:rPr lang="en-US" dirty="0"/>
            </a:br>
            <a:r>
              <a:rPr lang="en-US" dirty="0"/>
              <a:t>R̈ + </a:t>
            </a:r>
            <a:r>
              <a:rPr lang="en-US" dirty="0" err="1"/>
              <a:t>k_R</a:t>
            </a:r>
            <a:r>
              <a:rPr lang="en-US" dirty="0"/>
              <a:t> R = 0</a:t>
            </a:r>
          </a:p>
          <a:p>
            <a:r>
              <a:rPr lang="en-US" dirty="0"/>
              <a:t>This system is Lyapunov stable, not asymptotically stable. But that is sufficient. Interception only requires R to cross zero once.</a:t>
            </a:r>
          </a:p>
          <a:p>
            <a:r>
              <a:rPr lang="en-US" dirty="0"/>
              <a:t>At first glance, this guarantees interception.</a:t>
            </a:r>
          </a:p>
          <a:p>
            <a:r>
              <a:rPr lang="en-US" dirty="0"/>
              <a:t>However, the decoupling term β(x) contains sin(ψ − γₚ).</a:t>
            </a:r>
          </a:p>
          <a:p>
            <a:r>
              <a:rPr lang="en-US" dirty="0"/>
              <a:t>When ψ − γₚ approaches 0 or π, corresponding to tail-chase or head-on geometries, β(x) goes to zero.</a:t>
            </a:r>
          </a:p>
          <a:p>
            <a:r>
              <a:rPr lang="en-US" dirty="0"/>
              <a:t>This causes the control command to blow up.</a:t>
            </a:r>
          </a:p>
          <a:p>
            <a:endParaRPr lang="en-US" dirty="0"/>
          </a:p>
        </p:txBody>
      </p:sp>
      <p:sp>
        <p:nvSpPr>
          <p:cNvPr id="4" name="Slide Number Placeholder 3">
            <a:extLst>
              <a:ext uri="{FF2B5EF4-FFF2-40B4-BE49-F238E27FC236}">
                <a16:creationId xmlns:a16="http://schemas.microsoft.com/office/drawing/2014/main" id="{163A0560-C778-DF24-66D5-B3DB2F2C1AAE}"/>
              </a:ext>
            </a:extLst>
          </p:cNvPr>
          <p:cNvSpPr>
            <a:spLocks noGrp="1"/>
          </p:cNvSpPr>
          <p:nvPr>
            <p:ph type="sldNum" sz="quarter" idx="5"/>
          </p:nvPr>
        </p:nvSpPr>
        <p:spPr/>
        <p:txBody>
          <a:bodyPr/>
          <a:lstStyle/>
          <a:p>
            <a:fld id="{C6B46336-3132-BD4E-A95C-2FE807CE0A28}" type="slidenum">
              <a:rPr lang="en-US" smtClean="0"/>
              <a:t>6</a:t>
            </a:fld>
            <a:endParaRPr lang="en-US"/>
          </a:p>
        </p:txBody>
      </p:sp>
    </p:spTree>
    <p:extLst>
      <p:ext uri="{BB962C8B-B14F-4D97-AF65-F5344CB8AC3E}">
        <p14:creationId xmlns:p14="http://schemas.microsoft.com/office/powerpoint/2010/main" val="2329858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singularity makes pure range-based IOL unusable in practice.</a:t>
            </a:r>
          </a:p>
          <a:p>
            <a:r>
              <a:rPr lang="en-US" dirty="0"/>
              <a:t>To fix this, we introduce a Takagi–</a:t>
            </a:r>
            <a:r>
              <a:rPr lang="en-US" dirty="0" err="1"/>
              <a:t>Sugeno</a:t>
            </a:r>
            <a:r>
              <a:rPr lang="en-US" dirty="0"/>
              <a:t> fuzzy blending scheme.</a:t>
            </a:r>
          </a:p>
          <a:p>
            <a:r>
              <a:rPr lang="en-US" dirty="0"/>
              <a:t>When sin(ψ − γₚ) is away from zero, we use the IOL control law.</a:t>
            </a:r>
          </a:p>
          <a:p>
            <a:r>
              <a:rPr lang="en-US" dirty="0"/>
              <a:t>When it approaches zero, we smoothly transition to classical proportional guidance.</a:t>
            </a:r>
          </a:p>
          <a:p>
            <a:r>
              <a:rPr lang="en-US" dirty="0"/>
              <a:t>This guarantees bounded control effort</a:t>
            </a:r>
          </a:p>
          <a:p>
            <a:endParaRPr lang="en-US" dirty="0"/>
          </a:p>
        </p:txBody>
      </p:sp>
      <p:sp>
        <p:nvSpPr>
          <p:cNvPr id="4" name="Slide Number Placeholder 3"/>
          <p:cNvSpPr>
            <a:spLocks noGrp="1"/>
          </p:cNvSpPr>
          <p:nvPr>
            <p:ph type="sldNum" sz="quarter" idx="5"/>
          </p:nvPr>
        </p:nvSpPr>
        <p:spPr/>
        <p:txBody>
          <a:bodyPr/>
          <a:lstStyle/>
          <a:p>
            <a:fld id="{ED269E50-D8DC-4D87-909E-547893744AF3}" type="slidenum">
              <a:rPr lang="en-US" smtClean="0"/>
              <a:t>7</a:t>
            </a:fld>
            <a:endParaRPr lang="en-US"/>
          </a:p>
        </p:txBody>
      </p:sp>
    </p:spTree>
    <p:extLst>
      <p:ext uri="{BB962C8B-B14F-4D97-AF65-F5344CB8AC3E}">
        <p14:creationId xmlns:p14="http://schemas.microsoft.com/office/powerpoint/2010/main" val="1313188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BC030-78BE-F7B2-97EB-41D59F8F0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D8D6D-26B7-FC1A-8358-8C20F089A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99293-8D75-A3A2-0CBC-0C9E02DEFC4C}"/>
              </a:ext>
            </a:extLst>
          </p:cNvPr>
          <p:cNvSpPr>
            <a:spLocks noGrp="1"/>
          </p:cNvSpPr>
          <p:nvPr>
            <p:ph type="body" idx="1"/>
          </p:nvPr>
        </p:nvSpPr>
        <p:spPr/>
        <p:txBody>
          <a:bodyPr/>
          <a:lstStyle/>
          <a:p>
            <a:r>
              <a:rPr lang="en-US" dirty="0"/>
              <a:t>Next, we choose the output as the LOS rate:</a:t>
            </a:r>
            <a:br>
              <a:rPr lang="en-US" dirty="0"/>
            </a:br>
            <a:r>
              <a:rPr lang="en-US" dirty="0"/>
              <a:t>y = ψ̇</a:t>
            </a:r>
          </a:p>
          <a:p>
            <a:r>
              <a:rPr lang="en-US" dirty="0"/>
              <a:t>This output has relative degree one.</a:t>
            </a:r>
          </a:p>
          <a:p>
            <a:r>
              <a:rPr lang="en-US" dirty="0"/>
              <a:t>The resulting closed-loop dynamics are:</a:t>
            </a:r>
            <a:br>
              <a:rPr lang="en-US" dirty="0"/>
            </a:br>
            <a:r>
              <a:rPr lang="en-US" dirty="0"/>
              <a:t>ψ̈ + k ψ̇ = 0</a:t>
            </a:r>
          </a:p>
          <a:p>
            <a:r>
              <a:rPr lang="en-US" dirty="0"/>
              <a:t>This is asymptotically stable.</a:t>
            </a:r>
          </a:p>
          <a:p>
            <a:r>
              <a:rPr lang="en-US" dirty="0"/>
              <a:t>Unlike the range-based formulation, the decoupling term does not introduce singularities in common engagement geometries.</a:t>
            </a:r>
          </a:p>
          <a:p>
            <a:r>
              <a:rPr lang="en-US" dirty="0"/>
              <a:t>However, this formulation introduces a different failure mode.</a:t>
            </a:r>
          </a:p>
          <a:p>
            <a:r>
              <a:rPr lang="en-US" dirty="0"/>
              <a:t>It is possible for ψ̇ to converge to zero while the range diverges to infinity.</a:t>
            </a:r>
          </a:p>
          <a:p>
            <a:r>
              <a:rPr lang="en-US" dirty="0"/>
              <a:t>Thus, The pursuer flies a parallel trajectory, where the line of sight rate is 0, but interception never occurs.</a:t>
            </a:r>
          </a:p>
          <a:p>
            <a:endParaRPr lang="en-US" dirty="0"/>
          </a:p>
        </p:txBody>
      </p:sp>
      <p:sp>
        <p:nvSpPr>
          <p:cNvPr id="4" name="Slide Number Placeholder 3">
            <a:extLst>
              <a:ext uri="{FF2B5EF4-FFF2-40B4-BE49-F238E27FC236}">
                <a16:creationId xmlns:a16="http://schemas.microsoft.com/office/drawing/2014/main" id="{65C55D04-93B1-53A3-BF15-5124AC4BB75C}"/>
              </a:ext>
            </a:extLst>
          </p:cNvPr>
          <p:cNvSpPr>
            <a:spLocks noGrp="1"/>
          </p:cNvSpPr>
          <p:nvPr>
            <p:ph type="sldNum" sz="quarter" idx="5"/>
          </p:nvPr>
        </p:nvSpPr>
        <p:spPr/>
        <p:txBody>
          <a:bodyPr/>
          <a:lstStyle/>
          <a:p>
            <a:fld id="{C6B46336-3132-BD4E-A95C-2FE807CE0A28}" type="slidenum">
              <a:rPr lang="en-US" smtClean="0"/>
              <a:t>8</a:t>
            </a:fld>
            <a:endParaRPr lang="en-US"/>
          </a:p>
        </p:txBody>
      </p:sp>
    </p:spTree>
    <p:extLst>
      <p:ext uri="{BB962C8B-B14F-4D97-AF65-F5344CB8AC3E}">
        <p14:creationId xmlns:p14="http://schemas.microsoft.com/office/powerpoint/2010/main" val="1982791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divergence occurs when the pursuer’s velocity vector points away from the evader.</a:t>
            </a:r>
          </a:p>
          <a:p>
            <a:r>
              <a:rPr lang="en-US" dirty="0"/>
              <a:t>To correct this, we introduce a simple sign-based logic.</a:t>
            </a:r>
          </a:p>
          <a:p>
            <a:r>
              <a:rPr lang="en-US" dirty="0"/>
              <a:t>If |γₚ − ψ| is greater than 90 degrees, we flip the sign of the control input.</a:t>
            </a:r>
          </a:p>
          <a:p>
            <a:r>
              <a:rPr lang="en-US" dirty="0"/>
              <a:t>This forces the pursuer to reorient toward the evader before continuing LOS regulation.</a:t>
            </a:r>
          </a:p>
          <a:p>
            <a:r>
              <a:rPr lang="en-US" dirty="0"/>
              <a:t>This correction is minimal, easy to implement, and restores guaranteed interception.</a:t>
            </a:r>
          </a:p>
          <a:p>
            <a:endParaRPr lang="en-US" dirty="0"/>
          </a:p>
        </p:txBody>
      </p:sp>
      <p:sp>
        <p:nvSpPr>
          <p:cNvPr id="4" name="Slide Number Placeholder 3"/>
          <p:cNvSpPr>
            <a:spLocks noGrp="1"/>
          </p:cNvSpPr>
          <p:nvPr>
            <p:ph type="sldNum" sz="quarter" idx="5"/>
          </p:nvPr>
        </p:nvSpPr>
        <p:spPr/>
        <p:txBody>
          <a:bodyPr/>
          <a:lstStyle/>
          <a:p>
            <a:fld id="{12614B0F-5DD1-451E-914E-878C4E2ED822}" type="slidenum">
              <a:rPr lang="en-US" smtClean="0"/>
              <a:t>9</a:t>
            </a:fld>
            <a:endParaRPr lang="en-US"/>
          </a:p>
        </p:txBody>
      </p:sp>
    </p:spTree>
    <p:extLst>
      <p:ext uri="{BB962C8B-B14F-4D97-AF65-F5344CB8AC3E}">
        <p14:creationId xmlns:p14="http://schemas.microsoft.com/office/powerpoint/2010/main" val="698987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1/14/2026</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338745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621541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93578" y="1"/>
            <a:ext cx="6850421" cy="5715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4767263"/>
            <a:ext cx="2133600" cy="273844"/>
          </a:xfrm>
        </p:spPr>
        <p:txBody>
          <a:bodyPr/>
          <a:lstStyle/>
          <a:p>
            <a:fld id="{7463C41C-A487-0C45-A261-16903102544D}" type="datetimeFigureOut">
              <a:rPr lang="en-US" smtClean="0"/>
              <a:t>1/14/2026</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1/14/2026</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1/14/2026</a:t>
            </a:fld>
            <a:endParaRPr lang="en-US"/>
          </a:p>
        </p:txBody>
      </p:sp>
      <p:sp>
        <p:nvSpPr>
          <p:cNvPr id="6" name="Footer Placeholder 5"/>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397255"/>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1989969"/>
            <a:ext cx="4040188"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397255"/>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89969"/>
            <a:ext cx="4041775"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1/14/2026</a:t>
            </a:fld>
            <a:endParaRPr lang="en-US"/>
          </a:p>
        </p:txBody>
      </p:sp>
      <p:sp>
        <p:nvSpPr>
          <p:cNvPr id="8" name="Footer Placeholder 7"/>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1/14/2026</a:t>
            </a:fld>
            <a:endParaRPr lang="en-US"/>
          </a:p>
        </p:txBody>
      </p:sp>
      <p:sp>
        <p:nvSpPr>
          <p:cNvPr id="4" name="Footer Placeholder 3"/>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1/14/2026</a:t>
            </a:fld>
            <a:endParaRPr lang="en-US"/>
          </a:p>
        </p:txBody>
      </p:sp>
      <p:sp>
        <p:nvSpPr>
          <p:cNvPr id="3" name="Footer Placeholder 2"/>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1/14/2026</a:t>
            </a:fld>
            <a:endParaRPr lang="en-US"/>
          </a:p>
        </p:txBody>
      </p:sp>
      <p:sp>
        <p:nvSpPr>
          <p:cNvPr id="6" name="Footer Placeholder 5"/>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image" Target="../media/image5.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34608"/>
            <a:ext cx="8229600" cy="366001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553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1/14/2026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10" name="Picture 9" descr="corner-element.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
        <p:nvSpPr>
          <p:cNvPr id="2" name="Title Placeholder 1"/>
          <p:cNvSpPr>
            <a:spLocks noGrp="1"/>
          </p:cNvSpPr>
          <p:nvPr>
            <p:ph type="title"/>
          </p:nvPr>
        </p:nvSpPr>
        <p:spPr>
          <a:xfrm>
            <a:off x="2293578" y="1"/>
            <a:ext cx="6850421" cy="571500"/>
          </a:xfrm>
          <a:prstGeom prst="rect">
            <a:avLst/>
          </a:prstGeom>
        </p:spPr>
        <p:txBody>
          <a:bodyPr vert="horz" lIns="91440" tIns="45720" rIns="91440" bIns="45720" rtlCol="0" anchor="ctr">
            <a:normAutofit/>
          </a:bodyPr>
          <a:lstStyle/>
          <a:p>
            <a:r>
              <a:rPr lang="en-US" dirty="0"/>
              <a:t>Click to edit Master title style</a:t>
            </a:r>
          </a:p>
        </p:txBody>
      </p:sp>
      <p:pic>
        <p:nvPicPr>
          <p:cNvPr id="6" name="Graphic 5">
            <a:extLst>
              <a:ext uri="{FF2B5EF4-FFF2-40B4-BE49-F238E27FC236}">
                <a16:creationId xmlns:a16="http://schemas.microsoft.com/office/drawing/2014/main" id="{DC2570E6-1975-02B4-C58B-FCE2291C4758}"/>
              </a:ext>
            </a:extLst>
          </p:cNvPr>
          <p:cNvPicPr>
            <a:picLocks noChangeAspect="1"/>
          </p:cNvPicPr>
          <p:nvPr userDrawn="1"/>
        </p:nvPicPr>
        <p:blipFill>
          <a:blip r:embed="rId15">
            <a:extLst>
              <a:ext uri="{96DAC541-7B7A-43D3-8B79-37D633B846F1}">
                <asvg:svgBlip xmlns:asvg="http://schemas.microsoft.com/office/drawing/2016/SVG/main" r:embed="rId16"/>
              </a:ext>
            </a:extLst>
          </a:blip>
          <a:srcRect l="4580" t="22803" b="24998"/>
          <a:stretch>
            <a:fillRect/>
          </a:stretch>
        </p:blipFill>
        <p:spPr>
          <a:xfrm>
            <a:off x="0" y="4639056"/>
            <a:ext cx="1851536" cy="504442"/>
          </a:xfrm>
          <a:prstGeom prst="rect">
            <a:avLst/>
          </a:prstGeom>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457200" rtl="0" eaLnBrk="1" latinLnBrk="0" hangingPunct="1">
        <a:spcBef>
          <a:spcPct val="0"/>
        </a:spcBef>
        <a:buNone/>
        <a:defRPr sz="4400" kern="1200">
          <a:solidFill>
            <a:srgbClr val="FDB414"/>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70.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90.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10.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6698" y="146278"/>
            <a:ext cx="3792989" cy="392415"/>
          </a:xfrm>
          <a:prstGeom prst="rect">
            <a:avLst/>
          </a:prstGeom>
          <a:noFill/>
          <a:effectLst>
            <a:outerShdw blurRad="50800" dist="38100" dir="2700000" algn="tl" rotWithShape="0">
              <a:prstClr val="black">
                <a:alpha val="40000"/>
              </a:prstClr>
            </a:outerShdw>
          </a:effectLst>
        </p:spPr>
        <p:txBody>
          <a:bodyPr wrap="square" tIns="34290" rtlCol="0">
            <a:spAutoFit/>
          </a:bodyPr>
          <a:lstStyle/>
          <a:p>
            <a:pPr>
              <a:lnSpc>
                <a:spcPct val="50000"/>
              </a:lnSpc>
            </a:pPr>
            <a:endParaRPr lang="en-US" sz="1350" b="1" u="sng">
              <a:solidFill>
                <a:srgbClr val="FF0000"/>
              </a:solidFill>
              <a:latin typeface="PT Serif"/>
              <a:cs typeface="PT Serif"/>
            </a:endParaRPr>
          </a:p>
          <a:p>
            <a:endParaRPr lang="en-US" sz="1350"/>
          </a:p>
        </p:txBody>
      </p:sp>
      <p:sp>
        <p:nvSpPr>
          <p:cNvPr id="4" name="TextBox 3"/>
          <p:cNvSpPr txBox="1"/>
          <p:nvPr/>
        </p:nvSpPr>
        <p:spPr>
          <a:xfrm>
            <a:off x="329939" y="2304407"/>
            <a:ext cx="8484123" cy="398892"/>
          </a:xfrm>
          <a:prstGeom prst="rect">
            <a:avLst/>
          </a:prstGeom>
          <a:noFill/>
          <a:effectLst>
            <a:outerShdw blurRad="50800" dist="38100" dir="2700000" algn="tl" rotWithShape="0">
              <a:prstClr val="black">
                <a:alpha val="40000"/>
              </a:prstClr>
            </a:outerShdw>
          </a:effectLst>
        </p:spPr>
        <p:txBody>
          <a:bodyPr wrap="square" lIns="68580" tIns="34290" rIns="68580" bIns="34290" rtlCol="0" anchor="t">
            <a:spAutoFit/>
          </a:bodyPr>
          <a:lstStyle/>
          <a:p>
            <a:pPr algn="ctr">
              <a:lnSpc>
                <a:spcPct val="50000"/>
              </a:lnSpc>
            </a:pPr>
            <a:r>
              <a:rPr lang="en-US" sz="3600" b="1">
                <a:latin typeface="+mj-lt"/>
                <a:cs typeface="PT Serif"/>
              </a:rPr>
              <a:t>Input Output Linearization for Guidance</a:t>
            </a:r>
          </a:p>
        </p:txBody>
      </p:sp>
      <p:sp>
        <p:nvSpPr>
          <p:cNvPr id="5" name="TextBox 4">
            <a:extLst>
              <a:ext uri="{FF2B5EF4-FFF2-40B4-BE49-F238E27FC236}">
                <a16:creationId xmlns:a16="http://schemas.microsoft.com/office/drawing/2014/main" id="{D21C8379-F91A-3C26-821C-C5E4D39DAB78}"/>
              </a:ext>
            </a:extLst>
          </p:cNvPr>
          <p:cNvSpPr txBox="1"/>
          <p:nvPr/>
        </p:nvSpPr>
        <p:spPr>
          <a:xfrm>
            <a:off x="2732348" y="3552728"/>
            <a:ext cx="3678726" cy="1049839"/>
          </a:xfrm>
          <a:prstGeom prst="rect">
            <a:avLst/>
          </a:prstGeom>
          <a:noFill/>
          <a:effectLst>
            <a:outerShdw blurRad="50800" dist="38100" dir="2700000" algn="tl" rotWithShape="0">
              <a:prstClr val="black">
                <a:alpha val="40000"/>
              </a:prstClr>
            </a:outerShdw>
          </a:effectLst>
        </p:spPr>
        <p:txBody>
          <a:bodyPr wrap="square" lIns="68580" tIns="34290" rIns="68580" bIns="34290" rtlCol="0" anchor="t">
            <a:spAutoFit/>
          </a:bodyPr>
          <a:lstStyle/>
          <a:p>
            <a:pPr algn="ctr">
              <a:lnSpc>
                <a:spcPct val="120000"/>
              </a:lnSpc>
            </a:pPr>
            <a:r>
              <a:rPr lang="en-US" sz="1350">
                <a:cs typeface="PT Serif"/>
              </a:rPr>
              <a:t>Alexander Dorsey, </a:t>
            </a:r>
            <a:r>
              <a:rPr lang="en-US" sz="1350">
                <a:latin typeface="+mj-lt"/>
                <a:cs typeface="PT Serif"/>
              </a:rPr>
              <a:t>Ankit Goel</a:t>
            </a:r>
          </a:p>
          <a:p>
            <a:pPr lvl="0" algn="ctr">
              <a:lnSpc>
                <a:spcPct val="120000"/>
              </a:lnSpc>
            </a:pPr>
            <a:endParaRPr lang="en-US" sz="1350">
              <a:latin typeface="+mj-lt"/>
              <a:cs typeface="PT Serif"/>
            </a:endParaRPr>
          </a:p>
          <a:p>
            <a:pPr lvl="0" algn="ctr">
              <a:lnSpc>
                <a:spcPct val="120000"/>
              </a:lnSpc>
            </a:pPr>
            <a:r>
              <a:rPr lang="en-US" sz="1350">
                <a:latin typeface="+mj-lt"/>
                <a:cs typeface="PT Serif"/>
              </a:rPr>
              <a:t>Department of Mechanical Engineering</a:t>
            </a:r>
            <a:br>
              <a:rPr lang="en-US" sz="1350">
                <a:latin typeface="+mj-lt"/>
                <a:cs typeface="PT Serif"/>
              </a:rPr>
            </a:br>
            <a:r>
              <a:rPr lang="en-US" sz="1350">
                <a:latin typeface="+mj-lt"/>
                <a:cs typeface="PT Serif"/>
              </a:rPr>
              <a:t>University of Maryland, Baltimore County</a:t>
            </a:r>
            <a:endParaRPr lang="en-US" sz="1350">
              <a:latin typeface="+mj-lt"/>
            </a:endParaRPr>
          </a:p>
        </p:txBody>
      </p:sp>
    </p:spTree>
    <p:extLst>
      <p:ext uri="{BB962C8B-B14F-4D97-AF65-F5344CB8AC3E}">
        <p14:creationId xmlns:p14="http://schemas.microsoft.com/office/powerpoint/2010/main" val="302032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A1764-548B-BDF2-18E6-1E9722E93B4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3BEC950-A947-F85E-D627-186BB872F686}"/>
              </a:ext>
            </a:extLst>
          </p:cNvPr>
          <p:cNvSpPr>
            <a:spLocks noGrp="1"/>
          </p:cNvSpPr>
          <p:nvPr>
            <p:ph type="title"/>
          </p:nvPr>
        </p:nvSpPr>
        <p:spPr>
          <a:xfrm>
            <a:off x="457201" y="679122"/>
            <a:ext cx="3008313" cy="777366"/>
          </a:xfrm>
        </p:spPr>
        <p:txBody>
          <a:bodyPr anchor="b">
            <a:normAutofit/>
          </a:bodyPr>
          <a:lstStyle/>
          <a:p>
            <a:r>
              <a:rPr lang="en-US" dirty="0"/>
              <a:t>Tuning Range Gain</a:t>
            </a:r>
          </a:p>
        </p:txBody>
      </p:sp>
      <p:pic>
        <p:nvPicPr>
          <p:cNvPr id="4" name="Content Placeholder 3" descr="A group of graphs showing different numbers&#10;&#10;AI-generated content may be incorrect.">
            <a:extLst>
              <a:ext uri="{FF2B5EF4-FFF2-40B4-BE49-F238E27FC236}">
                <a16:creationId xmlns:a16="http://schemas.microsoft.com/office/drawing/2014/main" id="{2D048861-2FB3-9BC6-5B4A-DC6564B47D52}"/>
              </a:ext>
            </a:extLst>
          </p:cNvPr>
          <p:cNvPicPr>
            <a:picLocks noGrp="1" noChangeAspect="1"/>
          </p:cNvPicPr>
          <p:nvPr>
            <p:ph idx="1"/>
          </p:nvPr>
        </p:nvPicPr>
        <p:blipFill>
          <a:blip r:embed="rId3"/>
          <a:stretch>
            <a:fillRect/>
          </a:stretch>
        </p:blipFill>
        <p:spPr>
          <a:xfrm>
            <a:off x="3575050" y="956385"/>
            <a:ext cx="5111750" cy="3360976"/>
          </a:xfrm>
          <a:prstGeom prst="rect">
            <a:avLst/>
          </a:prstGeom>
          <a:noFill/>
        </p:spPr>
      </p:pic>
      <mc:AlternateContent xmlns:mc="http://schemas.openxmlformats.org/markup-compatibility/2006" xmlns:a14="http://schemas.microsoft.com/office/drawing/2010/main">
        <mc:Choice Requires="a14">
          <p:sp>
            <p:nvSpPr>
              <p:cNvPr id="12" name="Text Placeholder 3">
                <a:extLst>
                  <a:ext uri="{FF2B5EF4-FFF2-40B4-BE49-F238E27FC236}">
                    <a16:creationId xmlns:a16="http://schemas.microsoft.com/office/drawing/2014/main" id="{E2047C6E-41E3-ED07-7FAF-68CE1D31409C}"/>
                  </a:ext>
                </a:extLst>
              </p:cNvPr>
              <p:cNvSpPr>
                <a:spLocks noGrp="1"/>
              </p:cNvSpPr>
              <p:nvPr>
                <p:ph type="body" sz="half" idx="2"/>
              </p:nvPr>
            </p:nvSpPr>
            <p:spPr>
              <a:xfrm>
                <a:off x="457202" y="1609519"/>
                <a:ext cx="3008313" cy="298510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𝑃</m:t>
                        </m:r>
                      </m:sub>
                    </m:sSub>
                  </m:oMath>
                </a14:m>
                <a:r>
                  <a:rPr lang="en-US" b="0"/>
                  <a:t> chosen to be 0.05</a:t>
                </a:r>
              </a:p>
              <a:p>
                <a:endParaRPr lang="en-US" b="0"/>
              </a:p>
              <a:p>
                <a:endParaRPr lang="en-US"/>
              </a:p>
            </p:txBody>
          </p:sp>
        </mc:Choice>
        <mc:Fallback xmlns="">
          <p:sp>
            <p:nvSpPr>
              <p:cNvPr id="12" name="Text Placeholder 3">
                <a:extLst>
                  <a:ext uri="{FF2B5EF4-FFF2-40B4-BE49-F238E27FC236}">
                    <a16:creationId xmlns:a16="http://schemas.microsoft.com/office/drawing/2014/main" id="{E2047C6E-41E3-ED07-7FAF-68CE1D31409C}"/>
                  </a:ext>
                </a:extLst>
              </p:cNvPr>
              <p:cNvSpPr>
                <a:spLocks noGrp="1" noRot="1" noChangeAspect="1" noMove="1" noResize="1" noEditPoints="1" noAdjustHandles="1" noChangeArrowheads="1" noChangeShapeType="1" noTextEdit="1"/>
              </p:cNvSpPr>
              <p:nvPr>
                <p:ph type="body" sz="half" idx="2"/>
              </p:nvPr>
            </p:nvSpPr>
            <p:spPr>
              <a:xfrm>
                <a:off x="457202" y="1609519"/>
                <a:ext cx="3008313" cy="2985104"/>
              </a:xfrm>
              <a:blipFill>
                <a:blip r:embed="rId4"/>
                <a:stretch>
                  <a:fillRect t="-40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0239565-5F1D-BE9E-58EF-30B0B38FC4BE}"/>
              </a:ext>
            </a:extLst>
          </p:cNvPr>
          <p:cNvSpPr txBox="1">
            <a:spLocks/>
          </p:cNvSpPr>
          <p:nvPr/>
        </p:nvSpPr>
        <p:spPr>
          <a:xfrm>
            <a:off x="390042" y="655749"/>
            <a:ext cx="7144534" cy="600164"/>
          </a:xfrm>
          <a:prstGeom prst="rect">
            <a:avLst/>
          </a:prstGeom>
        </p:spPr>
        <p:txBody>
          <a:bodyP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endParaRPr lang="en-US" sz="3300"/>
          </a:p>
        </p:txBody>
      </p:sp>
      <p:sp>
        <p:nvSpPr>
          <p:cNvPr id="5" name="TextBox 4">
            <a:extLst>
              <a:ext uri="{FF2B5EF4-FFF2-40B4-BE49-F238E27FC236}">
                <a16:creationId xmlns:a16="http://schemas.microsoft.com/office/drawing/2014/main" id="{CC0889C2-3002-6BCD-ECFA-B10751C2C540}"/>
              </a:ext>
            </a:extLst>
          </p:cNvPr>
          <p:cNvSpPr txBox="1"/>
          <p:nvPr/>
        </p:nvSpPr>
        <p:spPr>
          <a:xfrm>
            <a:off x="3575050" y="-88551"/>
            <a:ext cx="4572000" cy="692497"/>
          </a:xfrm>
          <a:prstGeom prst="rect">
            <a:avLst/>
          </a:prstGeom>
          <a:noFill/>
        </p:spPr>
        <p:txBody>
          <a:bodyPr wrap="square">
            <a:spAutoFit/>
          </a:bodyPr>
          <a:lstStyle/>
          <a:p>
            <a:r>
              <a:rPr lang="en-US" sz="3900" dirty="0">
                <a:solidFill>
                  <a:srgbClr val="FFC000"/>
                </a:solidFill>
              </a:rPr>
              <a:t>Simulation Results</a:t>
            </a:r>
            <a:endParaRPr lang="en-US" sz="3900" dirty="0"/>
          </a:p>
        </p:txBody>
      </p:sp>
    </p:spTree>
    <p:extLst>
      <p:ext uri="{BB962C8B-B14F-4D97-AF65-F5344CB8AC3E}">
        <p14:creationId xmlns:p14="http://schemas.microsoft.com/office/powerpoint/2010/main" val="342894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29D5E-FF93-90CF-3755-69B1D3E2E2E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BB25624-3E15-E5D2-5209-986DDE6F82E1}"/>
              </a:ext>
            </a:extLst>
          </p:cNvPr>
          <p:cNvSpPr>
            <a:spLocks noGrp="1"/>
          </p:cNvSpPr>
          <p:nvPr>
            <p:ph type="title"/>
          </p:nvPr>
        </p:nvSpPr>
        <p:spPr>
          <a:xfrm>
            <a:off x="457201" y="679122"/>
            <a:ext cx="3008313" cy="777366"/>
          </a:xfrm>
        </p:spPr>
        <p:txBody>
          <a:bodyPr anchor="b">
            <a:normAutofit/>
          </a:bodyPr>
          <a:lstStyle/>
          <a:p>
            <a:r>
              <a:rPr lang="en-US"/>
              <a:t>Tuning Angle Gain</a:t>
            </a:r>
          </a:p>
        </p:txBody>
      </p:sp>
      <p:sp>
        <p:nvSpPr>
          <p:cNvPr id="12" name="Text Placeholder 3">
            <a:extLst>
              <a:ext uri="{FF2B5EF4-FFF2-40B4-BE49-F238E27FC236}">
                <a16:creationId xmlns:a16="http://schemas.microsoft.com/office/drawing/2014/main" id="{318D7CAF-9BC7-D17E-9DBD-8EA81419390F}"/>
              </a:ext>
            </a:extLst>
          </p:cNvPr>
          <p:cNvSpPr>
            <a:spLocks noGrp="1"/>
          </p:cNvSpPr>
          <p:nvPr>
            <p:ph type="body" sz="half" idx="2"/>
          </p:nvPr>
        </p:nvSpPr>
        <p:spPr>
          <a:xfrm>
            <a:off x="457202" y="1609519"/>
            <a:ext cx="3008313" cy="2985104"/>
          </a:xfrm>
        </p:spPr>
        <p:txBody>
          <a:bodyPr/>
          <a:lstStyle/>
          <a:p>
            <a:endParaRPr lang="en-US" b="0"/>
          </a:p>
          <a:p>
            <a:endParaRPr lang="en-US"/>
          </a:p>
        </p:txBody>
      </p:sp>
      <p:sp>
        <p:nvSpPr>
          <p:cNvPr id="2" name="Title 1">
            <a:extLst>
              <a:ext uri="{FF2B5EF4-FFF2-40B4-BE49-F238E27FC236}">
                <a16:creationId xmlns:a16="http://schemas.microsoft.com/office/drawing/2014/main" id="{81121FEB-7CC3-63BD-EB46-9B7E21D4833E}"/>
              </a:ext>
            </a:extLst>
          </p:cNvPr>
          <p:cNvSpPr txBox="1">
            <a:spLocks/>
          </p:cNvSpPr>
          <p:nvPr/>
        </p:nvSpPr>
        <p:spPr>
          <a:xfrm>
            <a:off x="404330" y="653923"/>
            <a:ext cx="7144534" cy="600164"/>
          </a:xfrm>
          <a:prstGeom prst="rect">
            <a:avLst/>
          </a:prstGeom>
        </p:spPr>
        <p:txBody>
          <a:bodyP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endParaRPr lang="en-US" sz="3300"/>
          </a:p>
        </p:txBody>
      </p:sp>
      <p:pic>
        <p:nvPicPr>
          <p:cNvPr id="8" name="Picture 7" descr="A group of graphs with different colored lines&#10;&#10;AI-generated content may be incorrect.">
            <a:extLst>
              <a:ext uri="{FF2B5EF4-FFF2-40B4-BE49-F238E27FC236}">
                <a16:creationId xmlns:a16="http://schemas.microsoft.com/office/drawing/2014/main" id="{104EA0DC-0232-7977-8456-26BBBA599FD0}"/>
              </a:ext>
            </a:extLst>
          </p:cNvPr>
          <p:cNvPicPr>
            <a:picLocks noChangeAspect="1"/>
          </p:cNvPicPr>
          <p:nvPr/>
        </p:nvPicPr>
        <p:blipFill>
          <a:blip r:embed="rId3"/>
          <a:stretch>
            <a:fillRect/>
          </a:stretch>
        </p:blipFill>
        <p:spPr>
          <a:xfrm>
            <a:off x="3518385" y="1067805"/>
            <a:ext cx="5105399" cy="3365292"/>
          </a:xfrm>
          <a:prstGeom prst="rect">
            <a:avLst/>
          </a:prstGeom>
        </p:spPr>
      </p:pic>
      <mc:AlternateContent xmlns:mc="http://schemas.openxmlformats.org/markup-compatibility/2006" xmlns:a14="http://schemas.microsoft.com/office/drawing/2010/main">
        <mc:Choice Requires="a14">
          <p:sp>
            <p:nvSpPr>
              <p:cNvPr id="9" name="Text Placeholder 3">
                <a:extLst>
                  <a:ext uri="{FF2B5EF4-FFF2-40B4-BE49-F238E27FC236}">
                    <a16:creationId xmlns:a16="http://schemas.microsoft.com/office/drawing/2014/main" id="{7C4277F4-8127-C714-2A00-921D8F52E06D}"/>
                  </a:ext>
                </a:extLst>
              </p:cNvPr>
              <p:cNvSpPr txBox="1">
                <a:spLocks/>
              </p:cNvSpPr>
              <p:nvPr/>
            </p:nvSpPr>
            <p:spPr>
              <a:xfrm>
                <a:off x="404330" y="1609519"/>
                <a:ext cx="3008313" cy="2985104"/>
              </a:xfrm>
              <a:prstGeom prst="rect">
                <a:avLst/>
              </a:prstGeom>
            </p:spPr>
            <p:txBody>
              <a:bodyPr vert="horz" lIns="68580" tIns="34290" rIns="68580" bIns="34290" rtlCol="0">
                <a:normAutofit/>
              </a:bodyPr>
              <a:lstStyle>
                <a:lvl1pPr marL="0" indent="0" algn="l" defTabSz="609585" rtl="0" eaLnBrk="1" latinLnBrk="0" hangingPunct="1">
                  <a:spcBef>
                    <a:spcPct val="20000"/>
                  </a:spcBef>
                  <a:buFont typeface="Arial"/>
                  <a:buNone/>
                  <a:defRPr sz="1867" kern="1200">
                    <a:solidFill>
                      <a:schemeClr val="tx1"/>
                    </a:solidFill>
                    <a:latin typeface="+mn-lt"/>
                    <a:ea typeface="+mn-ea"/>
                    <a:cs typeface="+mn-cs"/>
                  </a:defRPr>
                </a:lvl1pPr>
                <a:lvl2pPr marL="609585" indent="0" algn="l" defTabSz="609585" rtl="0" eaLnBrk="1" latinLnBrk="0" hangingPunct="1">
                  <a:spcBef>
                    <a:spcPct val="20000"/>
                  </a:spcBef>
                  <a:buFont typeface="Arial"/>
                  <a:buNone/>
                  <a:defRPr sz="1600" kern="1200">
                    <a:solidFill>
                      <a:schemeClr val="tx1"/>
                    </a:solidFill>
                    <a:latin typeface="+mn-lt"/>
                    <a:ea typeface="+mn-ea"/>
                    <a:cs typeface="+mn-cs"/>
                  </a:defRPr>
                </a:lvl2pPr>
                <a:lvl3pPr marL="1219170" indent="0" algn="l" defTabSz="609585" rtl="0" eaLnBrk="1" latinLnBrk="0" hangingPunct="1">
                  <a:spcBef>
                    <a:spcPct val="20000"/>
                  </a:spcBef>
                  <a:buFont typeface="Arial"/>
                  <a:buNone/>
                  <a:defRPr sz="1333" kern="1200">
                    <a:solidFill>
                      <a:schemeClr val="tx1"/>
                    </a:solidFill>
                    <a:latin typeface="+mn-lt"/>
                    <a:ea typeface="+mn-ea"/>
                    <a:cs typeface="+mn-cs"/>
                  </a:defRPr>
                </a:lvl3pPr>
                <a:lvl4pPr marL="1828754" indent="0" algn="l" defTabSz="609585" rtl="0" eaLnBrk="1" latinLnBrk="0" hangingPunct="1">
                  <a:spcBef>
                    <a:spcPct val="20000"/>
                  </a:spcBef>
                  <a:buFont typeface="Arial"/>
                  <a:buNone/>
                  <a:defRPr sz="1200" kern="1200">
                    <a:solidFill>
                      <a:schemeClr val="tx1"/>
                    </a:solidFill>
                    <a:latin typeface="+mn-lt"/>
                    <a:ea typeface="+mn-ea"/>
                    <a:cs typeface="+mn-cs"/>
                  </a:defRPr>
                </a:lvl4pPr>
                <a:lvl5pPr marL="2438339" indent="0" algn="l" defTabSz="609585" rtl="0" eaLnBrk="1" latinLnBrk="0" hangingPunct="1">
                  <a:spcBef>
                    <a:spcPct val="20000"/>
                  </a:spcBef>
                  <a:buFont typeface="Arial"/>
                  <a:buNone/>
                  <a:defRPr sz="1200" kern="1200">
                    <a:solidFill>
                      <a:schemeClr val="tx1"/>
                    </a:solidFill>
                    <a:latin typeface="+mn-lt"/>
                    <a:ea typeface="+mn-ea"/>
                    <a:cs typeface="+mn-cs"/>
                  </a:defRPr>
                </a:lvl5pPr>
                <a:lvl6pPr marL="3047924" indent="0" algn="l" defTabSz="609585" rtl="0" eaLnBrk="1" latinLnBrk="0" hangingPunct="1">
                  <a:spcBef>
                    <a:spcPct val="20000"/>
                  </a:spcBef>
                  <a:buFont typeface="Arial"/>
                  <a:buNone/>
                  <a:defRPr sz="1200"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1200"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1200"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1200" kern="1200">
                    <a:solidFill>
                      <a:schemeClr val="tx1"/>
                    </a:solidFill>
                    <a:latin typeface="+mn-lt"/>
                    <a:ea typeface="+mn-ea"/>
                    <a:cs typeface="+mn-cs"/>
                  </a:defRPr>
                </a:lvl9pPr>
              </a:lstStyle>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acc>
                          <m:accPr>
                            <m:chr m:val="̇"/>
                            <m:ctrlPr>
                              <a:rPr lang="en-US" sz="1400" i="1">
                                <a:latin typeface="Cambria Math" panose="02040503050406030204" pitchFamily="18" charset="0"/>
                              </a:rPr>
                            </m:ctrlPr>
                          </m:accPr>
                          <m:e>
                            <m:r>
                              <a:rPr lang="en-US" sz="1400" i="1">
                                <a:latin typeface="Cambria Math" panose="02040503050406030204" pitchFamily="18" charset="0"/>
                              </a:rPr>
                              <m:t>𝜓</m:t>
                            </m:r>
                          </m:e>
                        </m:acc>
                      </m:sub>
                    </m:sSub>
                  </m:oMath>
                </a14:m>
                <a:r>
                  <a:rPr lang="en-US" sz="1400"/>
                  <a:t> chosen to be 1 using LQR with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r>
                      <a:rPr lang="en-US" sz="1400" i="1">
                        <a:latin typeface="Cambria Math" panose="02040503050406030204" pitchFamily="18" charset="0"/>
                      </a:rPr>
                      <m:t>𝑅</m:t>
                    </m:r>
                    <m:r>
                      <a:rPr lang="en-US" sz="1400" i="1">
                        <a:latin typeface="Cambria Math" panose="02040503050406030204" pitchFamily="18" charset="0"/>
                      </a:rPr>
                      <m:t>=1</m:t>
                    </m:r>
                  </m:oMath>
                </a14:m>
                <a:endParaRPr lang="en-US" sz="1400"/>
              </a:p>
              <a:p>
                <a:endParaRPr lang="en-US" sz="1400"/>
              </a:p>
              <a:p>
                <a:endParaRPr lang="en-US" sz="1400"/>
              </a:p>
            </p:txBody>
          </p:sp>
        </mc:Choice>
        <mc:Fallback xmlns="">
          <p:sp>
            <p:nvSpPr>
              <p:cNvPr id="9" name="Text Placeholder 3">
                <a:extLst>
                  <a:ext uri="{FF2B5EF4-FFF2-40B4-BE49-F238E27FC236}">
                    <a16:creationId xmlns:a16="http://schemas.microsoft.com/office/drawing/2014/main" id="{7C4277F4-8127-C714-2A00-921D8F52E06D}"/>
                  </a:ext>
                </a:extLst>
              </p:cNvPr>
              <p:cNvSpPr txBox="1">
                <a:spLocks noRot="1" noChangeAspect="1" noMove="1" noResize="1" noEditPoints="1" noAdjustHandles="1" noChangeArrowheads="1" noChangeShapeType="1" noTextEdit="1"/>
              </p:cNvSpPr>
              <p:nvPr/>
            </p:nvSpPr>
            <p:spPr>
              <a:xfrm>
                <a:off x="404330" y="1609519"/>
                <a:ext cx="3008313" cy="2985104"/>
              </a:xfrm>
              <a:prstGeom prst="rect">
                <a:avLst/>
              </a:prstGeom>
              <a:blipFill>
                <a:blip r:embed="rId4"/>
                <a:stretch>
                  <a:fillRect t="-61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FD7E876-2DC3-0839-CEC3-8234942AA835}"/>
              </a:ext>
            </a:extLst>
          </p:cNvPr>
          <p:cNvSpPr txBox="1"/>
          <p:nvPr/>
        </p:nvSpPr>
        <p:spPr>
          <a:xfrm>
            <a:off x="3518385" y="-89891"/>
            <a:ext cx="7104888" cy="539496"/>
          </a:xfrm>
          <a:prstGeom prst="rect">
            <a:avLst/>
          </a:prstGeom>
          <a:noFill/>
        </p:spPr>
        <p:txBody>
          <a:bodyPr wrap="square">
            <a:spAutoFit/>
          </a:bodyPr>
          <a:lstStyle/>
          <a:p>
            <a:r>
              <a:rPr lang="en-US" sz="3900" dirty="0">
                <a:solidFill>
                  <a:srgbClr val="FFC000"/>
                </a:solidFill>
              </a:rPr>
              <a:t>Simulation Results</a:t>
            </a:r>
            <a:endParaRPr lang="en-US" sz="3900" dirty="0"/>
          </a:p>
        </p:txBody>
      </p:sp>
    </p:spTree>
    <p:extLst>
      <p:ext uri="{BB962C8B-B14F-4D97-AF65-F5344CB8AC3E}">
        <p14:creationId xmlns:p14="http://schemas.microsoft.com/office/powerpoint/2010/main" val="26904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81B27-FBD2-D9EB-469D-101F6C58A04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D78C02E-3B85-4C3F-48A8-8B598DF3D88F}"/>
              </a:ext>
            </a:extLst>
          </p:cNvPr>
          <p:cNvSpPr>
            <a:spLocks noGrp="1"/>
          </p:cNvSpPr>
          <p:nvPr>
            <p:ph type="body" idx="1"/>
          </p:nvPr>
        </p:nvSpPr>
        <p:spPr>
          <a:xfrm>
            <a:off x="457200" y="735268"/>
            <a:ext cx="7800976" cy="436202"/>
          </a:xfrm>
        </p:spPr>
        <p:txBody>
          <a:bodyPr>
            <a:normAutofit lnSpcReduction="10000"/>
          </a:bodyPr>
          <a:lstStyle/>
          <a:p>
            <a:r>
              <a:rPr lang="en-US"/>
              <a:t>Monte-Carlo Simulation: Rear Aspect Engagement</a:t>
            </a:r>
          </a:p>
        </p:txBody>
      </p:sp>
      <p:sp>
        <p:nvSpPr>
          <p:cNvPr id="7" name="Title 6">
            <a:extLst>
              <a:ext uri="{FF2B5EF4-FFF2-40B4-BE49-F238E27FC236}">
                <a16:creationId xmlns:a16="http://schemas.microsoft.com/office/drawing/2014/main" id="{80AE73C7-DB2E-D739-5C1D-F37ED158CB7A}"/>
              </a:ext>
            </a:extLst>
          </p:cNvPr>
          <p:cNvSpPr>
            <a:spLocks noGrp="1"/>
          </p:cNvSpPr>
          <p:nvPr>
            <p:ph type="title"/>
          </p:nvPr>
        </p:nvSpPr>
        <p:spPr>
          <a:xfrm>
            <a:off x="2043539" y="13756"/>
            <a:ext cx="7100461" cy="535122"/>
          </a:xfrm>
        </p:spPr>
        <p:txBody>
          <a:bodyPr>
            <a:normAutofit fontScale="90000"/>
          </a:bodyPr>
          <a:lstStyle/>
          <a:p>
            <a:r>
              <a:rPr lang="en-US" sz="4388" dirty="0">
                <a:solidFill>
                  <a:srgbClr val="FFC000"/>
                </a:solidFill>
              </a:rPr>
              <a:t>Simulation Results</a:t>
            </a:r>
            <a:endParaRPr lang="en-US" dirty="0"/>
          </a:p>
        </p:txBody>
      </p:sp>
      <p:pic>
        <p:nvPicPr>
          <p:cNvPr id="8" name="Picture 7" descr="A table with numbers and letters&#10;&#10;AI-generated content may be incorrect.">
            <a:extLst>
              <a:ext uri="{FF2B5EF4-FFF2-40B4-BE49-F238E27FC236}">
                <a16:creationId xmlns:a16="http://schemas.microsoft.com/office/drawing/2014/main" id="{003AA2AD-7671-B2D9-DB65-8CF7994AC932}"/>
              </a:ext>
            </a:extLst>
          </p:cNvPr>
          <p:cNvPicPr>
            <a:picLocks noChangeAspect="1"/>
          </p:cNvPicPr>
          <p:nvPr/>
        </p:nvPicPr>
        <p:blipFill>
          <a:blip r:embed="rId3"/>
          <a:stretch>
            <a:fillRect/>
          </a:stretch>
        </p:blipFill>
        <p:spPr>
          <a:xfrm>
            <a:off x="306586" y="1357860"/>
            <a:ext cx="4600256" cy="685800"/>
          </a:xfrm>
          <a:prstGeom prst="rect">
            <a:avLst/>
          </a:prstGeom>
        </p:spPr>
      </p:pic>
      <p:pic>
        <p:nvPicPr>
          <p:cNvPr id="11" name="Picture 10" descr="A table with numbers and letters&#10;&#10;AI-generated content may be incorrect.">
            <a:extLst>
              <a:ext uri="{FF2B5EF4-FFF2-40B4-BE49-F238E27FC236}">
                <a16:creationId xmlns:a16="http://schemas.microsoft.com/office/drawing/2014/main" id="{F45455B8-9895-7580-A239-4721BD2A82F2}"/>
              </a:ext>
            </a:extLst>
          </p:cNvPr>
          <p:cNvPicPr>
            <a:picLocks noChangeAspect="1"/>
          </p:cNvPicPr>
          <p:nvPr/>
        </p:nvPicPr>
        <p:blipFill>
          <a:blip r:embed="rId4"/>
          <a:stretch>
            <a:fillRect/>
          </a:stretch>
        </p:blipFill>
        <p:spPr>
          <a:xfrm>
            <a:off x="0" y="2802995"/>
            <a:ext cx="9144000" cy="2326749"/>
          </a:xfrm>
          <a:prstGeom prst="rect">
            <a:avLst/>
          </a:prstGeom>
        </p:spPr>
      </p:pic>
      <p:pic>
        <p:nvPicPr>
          <p:cNvPr id="4" name="Picture 3" descr="A graph of different colored lines&#10;&#10;AI-generated content may be incorrect.">
            <a:extLst>
              <a:ext uri="{FF2B5EF4-FFF2-40B4-BE49-F238E27FC236}">
                <a16:creationId xmlns:a16="http://schemas.microsoft.com/office/drawing/2014/main" id="{01063050-6DFF-AA52-DE20-D502E1DDFF3C}"/>
              </a:ext>
            </a:extLst>
          </p:cNvPr>
          <p:cNvPicPr>
            <a:picLocks noChangeAspect="1"/>
          </p:cNvPicPr>
          <p:nvPr/>
        </p:nvPicPr>
        <p:blipFill>
          <a:blip r:embed="rId5"/>
          <a:stretch>
            <a:fillRect/>
          </a:stretch>
        </p:blipFill>
        <p:spPr>
          <a:xfrm>
            <a:off x="7306621" y="1046524"/>
            <a:ext cx="1759394" cy="1756472"/>
          </a:xfrm>
          <a:prstGeom prst="rect">
            <a:avLst/>
          </a:prstGeom>
        </p:spPr>
      </p:pic>
      <p:sp>
        <p:nvSpPr>
          <p:cNvPr id="2" name="Oval 1">
            <a:extLst>
              <a:ext uri="{FF2B5EF4-FFF2-40B4-BE49-F238E27FC236}">
                <a16:creationId xmlns:a16="http://schemas.microsoft.com/office/drawing/2014/main" id="{2A3B7C8C-1FF2-5103-52B8-CB3B4D26981E}"/>
              </a:ext>
            </a:extLst>
          </p:cNvPr>
          <p:cNvSpPr/>
          <p:nvPr/>
        </p:nvSpPr>
        <p:spPr>
          <a:xfrm>
            <a:off x="2183363" y="4823927"/>
            <a:ext cx="643813" cy="305817"/>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8164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FDD1D-136E-82E3-BF01-E304EF4EA3E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A83518F-9414-98F0-EB2B-25DED06D5AC9}"/>
              </a:ext>
            </a:extLst>
          </p:cNvPr>
          <p:cNvSpPr>
            <a:spLocks noGrp="1"/>
          </p:cNvSpPr>
          <p:nvPr>
            <p:ph type="body" idx="1"/>
          </p:nvPr>
        </p:nvSpPr>
        <p:spPr>
          <a:xfrm>
            <a:off x="457200" y="735268"/>
            <a:ext cx="7800976" cy="436202"/>
          </a:xfrm>
        </p:spPr>
        <p:txBody>
          <a:bodyPr>
            <a:normAutofit lnSpcReduction="10000"/>
          </a:bodyPr>
          <a:lstStyle/>
          <a:p>
            <a:r>
              <a:rPr lang="en-US"/>
              <a:t>Monte-Carlo Simulation: Front Aspect Engagement</a:t>
            </a:r>
          </a:p>
        </p:txBody>
      </p:sp>
      <p:sp>
        <p:nvSpPr>
          <p:cNvPr id="7" name="Title 6">
            <a:extLst>
              <a:ext uri="{FF2B5EF4-FFF2-40B4-BE49-F238E27FC236}">
                <a16:creationId xmlns:a16="http://schemas.microsoft.com/office/drawing/2014/main" id="{4B89470D-D137-9105-83B7-8B4C2298B81E}"/>
              </a:ext>
            </a:extLst>
          </p:cNvPr>
          <p:cNvSpPr>
            <a:spLocks noGrp="1"/>
          </p:cNvSpPr>
          <p:nvPr>
            <p:ph type="title"/>
          </p:nvPr>
        </p:nvSpPr>
        <p:spPr>
          <a:xfrm>
            <a:off x="2043539" y="13756"/>
            <a:ext cx="7100461" cy="535122"/>
          </a:xfrm>
        </p:spPr>
        <p:txBody>
          <a:bodyPr>
            <a:normAutofit fontScale="90000"/>
          </a:bodyPr>
          <a:lstStyle/>
          <a:p>
            <a:r>
              <a:rPr lang="en-US" sz="4388" dirty="0">
                <a:solidFill>
                  <a:srgbClr val="FFC000"/>
                </a:solidFill>
              </a:rPr>
              <a:t>Simulation Results</a:t>
            </a:r>
            <a:endParaRPr lang="en-US" dirty="0"/>
          </a:p>
        </p:txBody>
      </p:sp>
      <p:pic>
        <p:nvPicPr>
          <p:cNvPr id="13" name="Picture 12" descr="A table with numbers and letters&#10;&#10;AI-generated content may be incorrect.">
            <a:extLst>
              <a:ext uri="{FF2B5EF4-FFF2-40B4-BE49-F238E27FC236}">
                <a16:creationId xmlns:a16="http://schemas.microsoft.com/office/drawing/2014/main" id="{885AE060-9C6C-FB98-94CC-1DEF9AF2FA2C}"/>
              </a:ext>
            </a:extLst>
          </p:cNvPr>
          <p:cNvPicPr>
            <a:picLocks noChangeAspect="1"/>
          </p:cNvPicPr>
          <p:nvPr/>
        </p:nvPicPr>
        <p:blipFill>
          <a:blip r:embed="rId3"/>
          <a:stretch>
            <a:fillRect/>
          </a:stretch>
        </p:blipFill>
        <p:spPr>
          <a:xfrm>
            <a:off x="457200" y="1414191"/>
            <a:ext cx="4665520" cy="685800"/>
          </a:xfrm>
          <a:prstGeom prst="rect">
            <a:avLst/>
          </a:prstGeom>
        </p:spPr>
      </p:pic>
      <p:pic>
        <p:nvPicPr>
          <p:cNvPr id="15" name="Picture 14" descr="A graph of lines and numbers&#10;&#10;AI-generated content may be incorrect.">
            <a:extLst>
              <a:ext uri="{FF2B5EF4-FFF2-40B4-BE49-F238E27FC236}">
                <a16:creationId xmlns:a16="http://schemas.microsoft.com/office/drawing/2014/main" id="{B366C547-41C0-BEEA-DC64-250FB1752DC5}"/>
              </a:ext>
            </a:extLst>
          </p:cNvPr>
          <p:cNvPicPr>
            <a:picLocks noChangeAspect="1"/>
          </p:cNvPicPr>
          <p:nvPr/>
        </p:nvPicPr>
        <p:blipFill>
          <a:blip r:embed="rId4"/>
          <a:stretch>
            <a:fillRect/>
          </a:stretch>
        </p:blipFill>
        <p:spPr>
          <a:xfrm>
            <a:off x="7320860" y="1016338"/>
            <a:ext cx="1723461" cy="1755648"/>
          </a:xfrm>
          <a:prstGeom prst="rect">
            <a:avLst/>
          </a:prstGeom>
        </p:spPr>
      </p:pic>
      <p:pic>
        <p:nvPicPr>
          <p:cNvPr id="17" name="Picture 16" descr="A table with numbers and text&#10;&#10;AI-generated content may be incorrect.">
            <a:extLst>
              <a:ext uri="{FF2B5EF4-FFF2-40B4-BE49-F238E27FC236}">
                <a16:creationId xmlns:a16="http://schemas.microsoft.com/office/drawing/2014/main" id="{6059C4B8-9DE2-3DCB-23FE-55637768155A}"/>
              </a:ext>
            </a:extLst>
          </p:cNvPr>
          <p:cNvPicPr>
            <a:picLocks noChangeAspect="1"/>
          </p:cNvPicPr>
          <p:nvPr/>
        </p:nvPicPr>
        <p:blipFill>
          <a:blip r:embed="rId5"/>
          <a:stretch>
            <a:fillRect/>
          </a:stretch>
        </p:blipFill>
        <p:spPr>
          <a:xfrm>
            <a:off x="0" y="2802503"/>
            <a:ext cx="9144000" cy="2340997"/>
          </a:xfrm>
          <a:prstGeom prst="rect">
            <a:avLst/>
          </a:prstGeom>
        </p:spPr>
      </p:pic>
      <p:sp>
        <p:nvSpPr>
          <p:cNvPr id="2" name="Oval 1">
            <a:extLst>
              <a:ext uri="{FF2B5EF4-FFF2-40B4-BE49-F238E27FC236}">
                <a16:creationId xmlns:a16="http://schemas.microsoft.com/office/drawing/2014/main" id="{49671286-7F4B-F1C0-F1CD-FD05529BC2EC}"/>
              </a:ext>
            </a:extLst>
          </p:cNvPr>
          <p:cNvSpPr/>
          <p:nvPr/>
        </p:nvSpPr>
        <p:spPr>
          <a:xfrm>
            <a:off x="2258008" y="4823927"/>
            <a:ext cx="643813" cy="305817"/>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F7C155C-0A26-2DD9-C269-121A653B49E5}"/>
              </a:ext>
            </a:extLst>
          </p:cNvPr>
          <p:cNvSpPr/>
          <p:nvPr/>
        </p:nvSpPr>
        <p:spPr>
          <a:xfrm>
            <a:off x="2413519" y="4121415"/>
            <a:ext cx="566057" cy="280597"/>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419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C29EE-CF30-1A28-2A31-E272D9DB86C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3ACDC61-B249-E923-FD9D-745FE25868F1}"/>
              </a:ext>
            </a:extLst>
          </p:cNvPr>
          <p:cNvSpPr>
            <a:spLocks noGrp="1"/>
          </p:cNvSpPr>
          <p:nvPr>
            <p:ph type="body" idx="1"/>
          </p:nvPr>
        </p:nvSpPr>
        <p:spPr>
          <a:xfrm>
            <a:off x="457200" y="735268"/>
            <a:ext cx="7800976" cy="436202"/>
          </a:xfrm>
        </p:spPr>
        <p:txBody>
          <a:bodyPr>
            <a:normAutofit lnSpcReduction="10000"/>
          </a:bodyPr>
          <a:lstStyle/>
          <a:p>
            <a:r>
              <a:rPr lang="en-US"/>
              <a:t>Monte-Carlo Simulation: Front Aspect Evading Engagement</a:t>
            </a:r>
          </a:p>
        </p:txBody>
      </p:sp>
      <p:sp>
        <p:nvSpPr>
          <p:cNvPr id="7" name="Title 6">
            <a:extLst>
              <a:ext uri="{FF2B5EF4-FFF2-40B4-BE49-F238E27FC236}">
                <a16:creationId xmlns:a16="http://schemas.microsoft.com/office/drawing/2014/main" id="{56777C82-FDF0-DAB8-62E6-AD359FEFFACA}"/>
              </a:ext>
            </a:extLst>
          </p:cNvPr>
          <p:cNvSpPr>
            <a:spLocks noGrp="1"/>
          </p:cNvSpPr>
          <p:nvPr>
            <p:ph type="title"/>
          </p:nvPr>
        </p:nvSpPr>
        <p:spPr>
          <a:xfrm>
            <a:off x="2043539" y="13756"/>
            <a:ext cx="7100461" cy="535122"/>
          </a:xfrm>
        </p:spPr>
        <p:txBody>
          <a:bodyPr>
            <a:normAutofit fontScale="90000"/>
          </a:bodyPr>
          <a:lstStyle/>
          <a:p>
            <a:r>
              <a:rPr lang="en-US" sz="4388">
                <a:solidFill>
                  <a:srgbClr val="FFC000"/>
                </a:solidFill>
              </a:rPr>
              <a:t>Simulation Results</a:t>
            </a:r>
            <a:endParaRPr lang="en-US"/>
          </a:p>
        </p:txBody>
      </p:sp>
      <p:pic>
        <p:nvPicPr>
          <p:cNvPr id="4" name="Picture 3">
            <a:extLst>
              <a:ext uri="{FF2B5EF4-FFF2-40B4-BE49-F238E27FC236}">
                <a16:creationId xmlns:a16="http://schemas.microsoft.com/office/drawing/2014/main" id="{85D1C09B-56BB-A584-B61B-551F6B021AEE}"/>
              </a:ext>
            </a:extLst>
          </p:cNvPr>
          <p:cNvPicPr>
            <a:picLocks noChangeAspect="1"/>
          </p:cNvPicPr>
          <p:nvPr/>
        </p:nvPicPr>
        <p:blipFill>
          <a:blip r:embed="rId3"/>
          <a:stretch>
            <a:fillRect/>
          </a:stretch>
        </p:blipFill>
        <p:spPr>
          <a:xfrm>
            <a:off x="109538" y="1357860"/>
            <a:ext cx="6106057" cy="685800"/>
          </a:xfrm>
          <a:prstGeom prst="rect">
            <a:avLst/>
          </a:prstGeom>
        </p:spPr>
      </p:pic>
      <p:pic>
        <p:nvPicPr>
          <p:cNvPr id="6" name="Picture 5" descr="A table with numbers and text&#10;&#10;AI-generated content may be incorrect.">
            <a:extLst>
              <a:ext uri="{FF2B5EF4-FFF2-40B4-BE49-F238E27FC236}">
                <a16:creationId xmlns:a16="http://schemas.microsoft.com/office/drawing/2014/main" id="{43F775CF-A162-E301-EE6A-DB9D2562E7B2}"/>
              </a:ext>
            </a:extLst>
          </p:cNvPr>
          <p:cNvPicPr>
            <a:picLocks noChangeAspect="1"/>
          </p:cNvPicPr>
          <p:nvPr/>
        </p:nvPicPr>
        <p:blipFill>
          <a:blip r:embed="rId4"/>
          <a:stretch>
            <a:fillRect/>
          </a:stretch>
        </p:blipFill>
        <p:spPr>
          <a:xfrm>
            <a:off x="0" y="2796963"/>
            <a:ext cx="9144000" cy="2332781"/>
          </a:xfrm>
          <a:prstGeom prst="rect">
            <a:avLst/>
          </a:prstGeom>
        </p:spPr>
      </p:pic>
      <p:pic>
        <p:nvPicPr>
          <p:cNvPr id="9" name="Picture 8" descr="A diagram of a graph&#10;&#10;AI-generated content may be incorrect.">
            <a:extLst>
              <a:ext uri="{FF2B5EF4-FFF2-40B4-BE49-F238E27FC236}">
                <a16:creationId xmlns:a16="http://schemas.microsoft.com/office/drawing/2014/main" id="{EDBE4FEA-D9BF-5363-714A-A2D5D6FA83CF}"/>
              </a:ext>
            </a:extLst>
          </p:cNvPr>
          <p:cNvPicPr>
            <a:picLocks noChangeAspect="1"/>
          </p:cNvPicPr>
          <p:nvPr/>
        </p:nvPicPr>
        <p:blipFill>
          <a:blip r:embed="rId5"/>
          <a:stretch>
            <a:fillRect/>
          </a:stretch>
        </p:blipFill>
        <p:spPr>
          <a:xfrm>
            <a:off x="7423813" y="1142410"/>
            <a:ext cx="1668725" cy="1610738"/>
          </a:xfrm>
          <a:prstGeom prst="rect">
            <a:avLst/>
          </a:prstGeom>
        </p:spPr>
      </p:pic>
      <p:sp>
        <p:nvSpPr>
          <p:cNvPr id="2" name="Oval 1">
            <a:extLst>
              <a:ext uri="{FF2B5EF4-FFF2-40B4-BE49-F238E27FC236}">
                <a16:creationId xmlns:a16="http://schemas.microsoft.com/office/drawing/2014/main" id="{926127C3-C3A4-9E43-AC4D-0AF1EADE8A2B}"/>
              </a:ext>
            </a:extLst>
          </p:cNvPr>
          <p:cNvSpPr/>
          <p:nvPr/>
        </p:nvSpPr>
        <p:spPr>
          <a:xfrm>
            <a:off x="2258008" y="4823927"/>
            <a:ext cx="643813" cy="305817"/>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DCC0BB9-C181-090B-0D2A-DD47E2C954D3}"/>
              </a:ext>
            </a:extLst>
          </p:cNvPr>
          <p:cNvSpPr/>
          <p:nvPr/>
        </p:nvSpPr>
        <p:spPr>
          <a:xfrm>
            <a:off x="4837922" y="4843606"/>
            <a:ext cx="643813" cy="305817"/>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AA000B-CB49-F5BC-158B-43EE0ABF75A2}"/>
              </a:ext>
            </a:extLst>
          </p:cNvPr>
          <p:cNvSpPr/>
          <p:nvPr/>
        </p:nvSpPr>
        <p:spPr>
          <a:xfrm>
            <a:off x="7423813" y="4823418"/>
            <a:ext cx="643813" cy="305817"/>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849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692C4-8632-81BA-FD82-BD563AB67E0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FAE9CAC-2247-1B4D-77B3-95AF8613FB7C}"/>
              </a:ext>
            </a:extLst>
          </p:cNvPr>
          <p:cNvSpPr>
            <a:spLocks noGrp="1"/>
          </p:cNvSpPr>
          <p:nvPr>
            <p:ph type="body" idx="1"/>
          </p:nvPr>
        </p:nvSpPr>
        <p:spPr>
          <a:xfrm>
            <a:off x="457200" y="735268"/>
            <a:ext cx="7800976" cy="436202"/>
          </a:xfrm>
        </p:spPr>
        <p:txBody>
          <a:bodyPr>
            <a:normAutofit lnSpcReduction="10000"/>
          </a:bodyPr>
          <a:lstStyle/>
          <a:p>
            <a:r>
              <a:rPr lang="en-US"/>
              <a:t>Monte-Carlo Simulation: Front Aspect Evading Engagement</a:t>
            </a:r>
          </a:p>
        </p:txBody>
      </p:sp>
      <p:sp>
        <p:nvSpPr>
          <p:cNvPr id="7" name="Title 6">
            <a:extLst>
              <a:ext uri="{FF2B5EF4-FFF2-40B4-BE49-F238E27FC236}">
                <a16:creationId xmlns:a16="http://schemas.microsoft.com/office/drawing/2014/main" id="{B43DA8BF-EB59-80C9-25F0-69BACAF8D7FB}"/>
              </a:ext>
            </a:extLst>
          </p:cNvPr>
          <p:cNvSpPr>
            <a:spLocks noGrp="1"/>
          </p:cNvSpPr>
          <p:nvPr>
            <p:ph type="title"/>
          </p:nvPr>
        </p:nvSpPr>
        <p:spPr>
          <a:xfrm>
            <a:off x="2043539" y="13756"/>
            <a:ext cx="7100461" cy="535122"/>
          </a:xfrm>
        </p:spPr>
        <p:txBody>
          <a:bodyPr>
            <a:normAutofit fontScale="90000"/>
          </a:bodyPr>
          <a:lstStyle/>
          <a:p>
            <a:r>
              <a:rPr lang="en-US" sz="4388">
                <a:solidFill>
                  <a:srgbClr val="FFC000"/>
                </a:solidFill>
              </a:rPr>
              <a:t>Simulation Results</a:t>
            </a:r>
            <a:endParaRPr lang="en-US"/>
          </a:p>
        </p:txBody>
      </p:sp>
      <p:pic>
        <p:nvPicPr>
          <p:cNvPr id="10" name="Picture 9" descr="A diagram of a graph&#10;&#10;AI-generated content may be incorrect.">
            <a:extLst>
              <a:ext uri="{FF2B5EF4-FFF2-40B4-BE49-F238E27FC236}">
                <a16:creationId xmlns:a16="http://schemas.microsoft.com/office/drawing/2014/main" id="{6255A764-AABC-6FD2-9096-6F99C13E6510}"/>
              </a:ext>
            </a:extLst>
          </p:cNvPr>
          <p:cNvPicPr>
            <a:picLocks noChangeAspect="1"/>
          </p:cNvPicPr>
          <p:nvPr/>
        </p:nvPicPr>
        <p:blipFill>
          <a:blip r:embed="rId3"/>
          <a:stretch>
            <a:fillRect/>
          </a:stretch>
        </p:blipFill>
        <p:spPr>
          <a:xfrm>
            <a:off x="1447800" y="1357860"/>
            <a:ext cx="6248400" cy="2977776"/>
          </a:xfrm>
          <a:prstGeom prst="rect">
            <a:avLst/>
          </a:prstGeom>
        </p:spPr>
      </p:pic>
    </p:spTree>
    <p:extLst>
      <p:ext uri="{BB962C8B-B14F-4D97-AF65-F5344CB8AC3E}">
        <p14:creationId xmlns:p14="http://schemas.microsoft.com/office/powerpoint/2010/main" val="2087978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5687-EA71-3EB6-EC8B-5625CAAFF068}"/>
              </a:ext>
            </a:extLst>
          </p:cNvPr>
          <p:cNvSpPr>
            <a:spLocks noGrp="1"/>
          </p:cNvSpPr>
          <p:nvPr>
            <p:ph type="title"/>
          </p:nvPr>
        </p:nvSpPr>
        <p:spPr/>
        <p:txBody>
          <a:bodyPr>
            <a:noAutofit/>
          </a:bodyPr>
          <a:lstStyle/>
          <a:p>
            <a:r>
              <a:rPr lang="en-US" sz="3200" dirty="0"/>
              <a:t>Current Research: 3D extension of IOL</a:t>
            </a:r>
          </a:p>
        </p:txBody>
      </p:sp>
      <p:pic>
        <p:nvPicPr>
          <p:cNvPr id="14" name="Picture 13" descr="A math equations and formulas&#10;&#10;AI-generated content may be incorrect.">
            <a:extLst>
              <a:ext uri="{FF2B5EF4-FFF2-40B4-BE49-F238E27FC236}">
                <a16:creationId xmlns:a16="http://schemas.microsoft.com/office/drawing/2014/main" id="{9181D2A0-A599-529E-243F-345B9D4AEF86}"/>
              </a:ext>
            </a:extLst>
          </p:cNvPr>
          <p:cNvPicPr>
            <a:picLocks noChangeAspect="1"/>
          </p:cNvPicPr>
          <p:nvPr/>
        </p:nvPicPr>
        <p:blipFill>
          <a:blip r:embed="rId3"/>
          <a:srcRect t="46850" b="33381"/>
          <a:stretch>
            <a:fillRect/>
          </a:stretch>
        </p:blipFill>
        <p:spPr>
          <a:xfrm>
            <a:off x="43088" y="2304184"/>
            <a:ext cx="9100912" cy="577215"/>
          </a:xfrm>
          <a:prstGeom prst="rect">
            <a:avLst/>
          </a:prstGeom>
        </p:spPr>
      </p:pic>
      <p:pic>
        <p:nvPicPr>
          <p:cNvPr id="16" name="Picture 15" descr="A math equations on a white background&#10;&#10;AI-generated content may be incorrect.">
            <a:extLst>
              <a:ext uri="{FF2B5EF4-FFF2-40B4-BE49-F238E27FC236}">
                <a16:creationId xmlns:a16="http://schemas.microsoft.com/office/drawing/2014/main" id="{4CAB7E53-908D-C956-D9A3-D3449301D948}"/>
              </a:ext>
            </a:extLst>
          </p:cNvPr>
          <p:cNvPicPr>
            <a:picLocks noChangeAspect="1"/>
          </p:cNvPicPr>
          <p:nvPr/>
        </p:nvPicPr>
        <p:blipFill>
          <a:blip r:embed="rId4"/>
          <a:stretch>
            <a:fillRect/>
          </a:stretch>
        </p:blipFill>
        <p:spPr>
          <a:xfrm>
            <a:off x="0" y="2759113"/>
            <a:ext cx="9144000" cy="1441261"/>
          </a:xfrm>
          <a:prstGeom prst="rect">
            <a:avLst/>
          </a:prstGeom>
        </p:spPr>
      </p:pic>
      <p:pic>
        <p:nvPicPr>
          <p:cNvPr id="18" name="Picture 17" descr="A black and white math equation&#10;&#10;AI-generated content may be incorrect.">
            <a:extLst>
              <a:ext uri="{FF2B5EF4-FFF2-40B4-BE49-F238E27FC236}">
                <a16:creationId xmlns:a16="http://schemas.microsoft.com/office/drawing/2014/main" id="{34F7DADF-73D4-E17C-CF35-7BC5F71E348B}"/>
              </a:ext>
            </a:extLst>
          </p:cNvPr>
          <p:cNvPicPr>
            <a:picLocks noChangeAspect="1"/>
          </p:cNvPicPr>
          <p:nvPr/>
        </p:nvPicPr>
        <p:blipFill>
          <a:blip r:embed="rId5"/>
          <a:stretch>
            <a:fillRect/>
          </a:stretch>
        </p:blipFill>
        <p:spPr>
          <a:xfrm>
            <a:off x="2067765" y="668824"/>
            <a:ext cx="5008468" cy="1593278"/>
          </a:xfrm>
          <a:prstGeom prst="rect">
            <a:avLst/>
          </a:prstGeom>
        </p:spPr>
      </p:pic>
    </p:spTree>
    <p:extLst>
      <p:ext uri="{BB962C8B-B14F-4D97-AF65-F5344CB8AC3E}">
        <p14:creationId xmlns:p14="http://schemas.microsoft.com/office/powerpoint/2010/main" val="2699248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457A1-0204-ED27-95D0-1D056890D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77C84-35A2-9AB2-E7F4-8E047E811DC1}"/>
              </a:ext>
            </a:extLst>
          </p:cNvPr>
          <p:cNvSpPr>
            <a:spLocks noGrp="1"/>
          </p:cNvSpPr>
          <p:nvPr>
            <p:ph type="title"/>
          </p:nvPr>
        </p:nvSpPr>
        <p:spPr/>
        <p:txBody>
          <a:bodyPr>
            <a:noAutofit/>
          </a:bodyPr>
          <a:lstStyle/>
          <a:p>
            <a:r>
              <a:rPr lang="en-US" sz="3200" dirty="0"/>
              <a:t>Current Research: 3D extension of IOL</a:t>
            </a:r>
          </a:p>
        </p:txBody>
      </p:sp>
      <p:pic>
        <p:nvPicPr>
          <p:cNvPr id="4" name="Picture 3" descr="A diagram of a graph and a diagram of a graph&#10;&#10;AI-generated content may be incorrect.">
            <a:extLst>
              <a:ext uri="{FF2B5EF4-FFF2-40B4-BE49-F238E27FC236}">
                <a16:creationId xmlns:a16="http://schemas.microsoft.com/office/drawing/2014/main" id="{12E97279-DCD4-DDC5-7116-25A85CA9962D}"/>
              </a:ext>
            </a:extLst>
          </p:cNvPr>
          <p:cNvPicPr>
            <a:picLocks noChangeAspect="1"/>
          </p:cNvPicPr>
          <p:nvPr/>
        </p:nvPicPr>
        <p:blipFill>
          <a:blip r:embed="rId3"/>
          <a:stretch>
            <a:fillRect/>
          </a:stretch>
        </p:blipFill>
        <p:spPr>
          <a:xfrm>
            <a:off x="-1" y="1148026"/>
            <a:ext cx="9144000" cy="2126589"/>
          </a:xfrm>
          <a:prstGeom prst="rect">
            <a:avLst/>
          </a:prstGeom>
        </p:spPr>
      </p:pic>
      <p:sp>
        <p:nvSpPr>
          <p:cNvPr id="5" name="TextBox 4">
            <a:extLst>
              <a:ext uri="{FF2B5EF4-FFF2-40B4-BE49-F238E27FC236}">
                <a16:creationId xmlns:a16="http://schemas.microsoft.com/office/drawing/2014/main" id="{10F368C9-E547-7EA8-A50E-D784E8126E2E}"/>
              </a:ext>
            </a:extLst>
          </p:cNvPr>
          <p:cNvSpPr txBox="1"/>
          <p:nvPr/>
        </p:nvSpPr>
        <p:spPr>
          <a:xfrm>
            <a:off x="1491964" y="3274615"/>
            <a:ext cx="1603227"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ea typeface="Calibri"/>
                <a:cs typeface="Calibri"/>
              </a:rPr>
              <a:t>Pre Signal Correction</a:t>
            </a:r>
            <a:endParaRPr lang="en-US" sz="1350" dirty="0"/>
          </a:p>
        </p:txBody>
      </p:sp>
      <p:sp>
        <p:nvSpPr>
          <p:cNvPr id="6" name="TextBox 5">
            <a:extLst>
              <a:ext uri="{FF2B5EF4-FFF2-40B4-BE49-F238E27FC236}">
                <a16:creationId xmlns:a16="http://schemas.microsoft.com/office/drawing/2014/main" id="{528B30F4-7069-E9F9-29B8-F05D1CB97961}"/>
              </a:ext>
            </a:extLst>
          </p:cNvPr>
          <p:cNvSpPr txBox="1"/>
          <p:nvPr/>
        </p:nvSpPr>
        <p:spPr>
          <a:xfrm>
            <a:off x="6048811" y="3283430"/>
            <a:ext cx="1851236"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ea typeface="Calibri"/>
                <a:cs typeface="Calibri"/>
              </a:rPr>
              <a:t>Post Signal Correction</a:t>
            </a:r>
            <a:endParaRPr lang="en-US" sz="1350" dirty="0"/>
          </a:p>
        </p:txBody>
      </p:sp>
      <p:pic>
        <p:nvPicPr>
          <p:cNvPr id="7" name="Picture 6">
            <a:extLst>
              <a:ext uri="{FF2B5EF4-FFF2-40B4-BE49-F238E27FC236}">
                <a16:creationId xmlns:a16="http://schemas.microsoft.com/office/drawing/2014/main" id="{11066A45-BD0A-9516-DBFC-6D2E9A00176C}"/>
              </a:ext>
            </a:extLst>
          </p:cNvPr>
          <p:cNvPicPr>
            <a:picLocks noChangeAspect="1"/>
          </p:cNvPicPr>
          <p:nvPr/>
        </p:nvPicPr>
        <p:blipFill>
          <a:blip r:embed="rId4"/>
          <a:stretch>
            <a:fillRect/>
          </a:stretch>
        </p:blipFill>
        <p:spPr>
          <a:xfrm>
            <a:off x="3646381" y="3313394"/>
            <a:ext cx="1851236" cy="1814211"/>
          </a:xfrm>
          <a:prstGeom prst="rect">
            <a:avLst/>
          </a:prstGeom>
        </p:spPr>
      </p:pic>
      <p:sp>
        <p:nvSpPr>
          <p:cNvPr id="8" name="TextBox 7">
            <a:extLst>
              <a:ext uri="{FF2B5EF4-FFF2-40B4-BE49-F238E27FC236}">
                <a16:creationId xmlns:a16="http://schemas.microsoft.com/office/drawing/2014/main" id="{18110E51-FE10-CA24-4D36-9209437C4E59}"/>
              </a:ext>
            </a:extLst>
          </p:cNvPr>
          <p:cNvSpPr txBox="1"/>
          <p:nvPr/>
        </p:nvSpPr>
        <p:spPr>
          <a:xfrm>
            <a:off x="473469" y="3885139"/>
            <a:ext cx="3035960" cy="646331"/>
          </a:xfrm>
          <a:prstGeom prst="rect">
            <a:avLst/>
          </a:prstGeom>
          <a:noFill/>
        </p:spPr>
        <p:txBody>
          <a:bodyPr wrap="none" rtlCol="0">
            <a:spAutoFit/>
          </a:bodyPr>
          <a:lstStyle/>
          <a:p>
            <a:pPr algn="ctr"/>
            <a:r>
              <a:rPr lang="en-US" dirty="0" err="1"/>
              <a:t>Matlab</a:t>
            </a:r>
            <a:r>
              <a:rPr lang="en-US" dirty="0"/>
              <a:t> IOL Guidance </a:t>
            </a:r>
          </a:p>
          <a:p>
            <a:pPr algn="ctr"/>
            <a:r>
              <a:rPr lang="en-US" dirty="0"/>
              <a:t>Formulation Code GITHUB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42929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AA643-D954-4F36-A6B4-97CC01BAD654}"/>
            </a:ext>
          </a:extLst>
        </p:cNvPr>
        <p:cNvGrpSpPr/>
        <p:nvPr/>
      </p:nvGrpSpPr>
      <p:grpSpPr>
        <a:xfrm>
          <a:off x="0" y="0"/>
          <a:ext cx="0" cy="0"/>
          <a:chOff x="0" y="0"/>
          <a:chExt cx="0" cy="0"/>
        </a:xfrm>
      </p:grpSpPr>
      <p:pic>
        <p:nvPicPr>
          <p:cNvPr id="3" name="Picture 2" descr="A diagram of a triangle with lines and letters&#10;&#10;AI-generated content may be incorrect.">
            <a:extLst>
              <a:ext uri="{FF2B5EF4-FFF2-40B4-BE49-F238E27FC236}">
                <a16:creationId xmlns:a16="http://schemas.microsoft.com/office/drawing/2014/main" id="{79985F0B-6225-A008-5564-04E34BA3D3B3}"/>
              </a:ext>
            </a:extLst>
          </p:cNvPr>
          <p:cNvPicPr>
            <a:picLocks noChangeAspect="1"/>
          </p:cNvPicPr>
          <p:nvPr/>
        </p:nvPicPr>
        <p:blipFill>
          <a:blip r:embed="rId3"/>
          <a:stretch>
            <a:fillRect/>
          </a:stretch>
        </p:blipFill>
        <p:spPr>
          <a:xfrm>
            <a:off x="4837379" y="1490753"/>
            <a:ext cx="4159145" cy="2733496"/>
          </a:xfrm>
          <a:prstGeom prst="rect">
            <a:avLst/>
          </a:prstGeom>
        </p:spPr>
      </p:pic>
      <p:sp>
        <p:nvSpPr>
          <p:cNvPr id="2" name="Title 1">
            <a:extLst>
              <a:ext uri="{FF2B5EF4-FFF2-40B4-BE49-F238E27FC236}">
                <a16:creationId xmlns:a16="http://schemas.microsoft.com/office/drawing/2014/main" id="{86B5C073-B446-E5D7-E1A3-0E9A43FD9BCF}"/>
              </a:ext>
            </a:extLst>
          </p:cNvPr>
          <p:cNvSpPr txBox="1">
            <a:spLocks/>
          </p:cNvSpPr>
          <p:nvPr/>
        </p:nvSpPr>
        <p:spPr>
          <a:xfrm>
            <a:off x="390042" y="655749"/>
            <a:ext cx="7144534" cy="600164"/>
          </a:xfrm>
          <a:prstGeom prst="rect">
            <a:avLst/>
          </a:prstGeom>
        </p:spPr>
        <p:txBody>
          <a:bodyP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endParaRPr lang="en-US" sz="3300"/>
          </a:p>
        </p:txBody>
      </p:sp>
      <p:sp>
        <p:nvSpPr>
          <p:cNvPr id="7" name="Title 6">
            <a:extLst>
              <a:ext uri="{FF2B5EF4-FFF2-40B4-BE49-F238E27FC236}">
                <a16:creationId xmlns:a16="http://schemas.microsoft.com/office/drawing/2014/main" id="{AE758380-7EEE-F10A-7C55-E0132116A82E}"/>
              </a:ext>
            </a:extLst>
          </p:cNvPr>
          <p:cNvSpPr>
            <a:spLocks noGrp="1"/>
          </p:cNvSpPr>
          <p:nvPr>
            <p:ph type="title"/>
          </p:nvPr>
        </p:nvSpPr>
        <p:spPr>
          <a:xfrm>
            <a:off x="2043539" y="13756"/>
            <a:ext cx="7100461" cy="535122"/>
          </a:xfrm>
        </p:spPr>
        <p:txBody>
          <a:bodyPr>
            <a:normAutofit fontScale="90000"/>
          </a:bodyPr>
          <a:lstStyle/>
          <a:p>
            <a:r>
              <a:rPr lang="en-US">
                <a:solidFill>
                  <a:srgbClr val="FFC000"/>
                </a:solidFill>
              </a:rPr>
              <a:t>Problem Statement</a:t>
            </a:r>
          </a:p>
        </p:txBody>
      </p:sp>
      <p:sp>
        <p:nvSpPr>
          <p:cNvPr id="8" name="Content Placeholder 7">
            <a:extLst>
              <a:ext uri="{FF2B5EF4-FFF2-40B4-BE49-F238E27FC236}">
                <a16:creationId xmlns:a16="http://schemas.microsoft.com/office/drawing/2014/main" id="{6C611876-47FA-6B11-8D0F-42751E308229}"/>
              </a:ext>
            </a:extLst>
          </p:cNvPr>
          <p:cNvSpPr>
            <a:spLocks noGrp="1"/>
          </p:cNvSpPr>
          <p:nvPr>
            <p:ph idx="1"/>
          </p:nvPr>
        </p:nvSpPr>
        <p:spPr>
          <a:xfrm>
            <a:off x="457200" y="792957"/>
            <a:ext cx="4717228" cy="3965754"/>
          </a:xfrm>
        </p:spPr>
        <p:txBody>
          <a:bodyPr vert="horz" lIns="68580" tIns="34290" rIns="68580" bIns="34290" rtlCol="0" anchor="t">
            <a:normAutofit fontScale="92500" lnSpcReduction="20000"/>
          </a:bodyPr>
          <a:lstStyle/>
          <a:p>
            <a:pPr marL="342424" indent="-342424"/>
            <a:r>
              <a:rPr lang="en-US" sz="2325" dirty="0">
                <a:ea typeface="Calibri"/>
                <a:cs typeface="Calibri"/>
              </a:rPr>
              <a:t>Proportional Guidance is simple and tested, but does not guarantee interception under nonlinear dynamics</a:t>
            </a:r>
          </a:p>
          <a:p>
            <a:pPr marL="457200" lvl="1" indent="0">
              <a:buNone/>
            </a:pPr>
            <a:endParaRPr lang="en-US" sz="1950" dirty="0">
              <a:ea typeface="Calibri"/>
              <a:cs typeface="Calibri"/>
            </a:endParaRPr>
          </a:p>
          <a:p>
            <a:pPr marL="342424" indent="-342424"/>
            <a:r>
              <a:rPr lang="en-US" sz="2325" dirty="0">
                <a:ea typeface="Calibri"/>
                <a:cs typeface="Calibri"/>
              </a:rPr>
              <a:t>However, Input-Output Linearization offers a way to guarantee interception by enforcing closed loop error dynamics. Two methods are proposed:</a:t>
            </a:r>
            <a:endParaRPr lang="en-US" dirty="0"/>
          </a:p>
          <a:p>
            <a:pPr marL="742474" lvl="1" indent="-285274"/>
            <a:r>
              <a:rPr lang="en-US" sz="1950" dirty="0">
                <a:ea typeface="Calibri"/>
                <a:cs typeface="Calibri"/>
              </a:rPr>
              <a:t>Regulating Range </a:t>
            </a:r>
          </a:p>
          <a:p>
            <a:pPr marL="742474" lvl="1" indent="-285274"/>
            <a:r>
              <a:rPr lang="en-US" sz="1950" dirty="0">
                <a:ea typeface="Calibri"/>
                <a:cs typeface="Calibri"/>
              </a:rPr>
              <a:t>Regulating Angular Rate of the line-of-sight vector. </a:t>
            </a:r>
          </a:p>
        </p:txBody>
      </p:sp>
    </p:spTree>
    <p:extLst>
      <p:ext uri="{BB962C8B-B14F-4D97-AF65-F5344CB8AC3E}">
        <p14:creationId xmlns:p14="http://schemas.microsoft.com/office/powerpoint/2010/main" val="56535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8D20E-0643-C02C-E4EE-821F3E47F41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A67E487-BD34-E350-8FBF-6B46FABDA4E5}"/>
              </a:ext>
            </a:extLst>
          </p:cNvPr>
          <p:cNvSpPr/>
          <p:nvPr/>
        </p:nvSpPr>
        <p:spPr>
          <a:xfrm>
            <a:off x="0" y="3845387"/>
            <a:ext cx="3274605" cy="1298113"/>
          </a:xfrm>
          <a:prstGeom prst="rect">
            <a:avLst/>
          </a:prstGeom>
          <a:solidFill>
            <a:schemeClr val="bg1"/>
          </a:solidFill>
          <a:ln>
            <a:solidFill>
              <a:schemeClr val="bg1"/>
            </a:solid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6E439-2A73-6739-A61A-73F3D5EDEFF9}"/>
              </a:ext>
            </a:extLst>
          </p:cNvPr>
          <p:cNvSpPr txBox="1">
            <a:spLocks/>
          </p:cNvSpPr>
          <p:nvPr/>
        </p:nvSpPr>
        <p:spPr>
          <a:xfrm>
            <a:off x="390042" y="655749"/>
            <a:ext cx="7144534" cy="600164"/>
          </a:xfrm>
          <a:prstGeom prst="rect">
            <a:avLst/>
          </a:prstGeom>
        </p:spPr>
        <p:txBody>
          <a:bodyP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endParaRPr lang="en-US" sz="3300"/>
          </a:p>
        </p:txBody>
      </p:sp>
      <p:sp>
        <p:nvSpPr>
          <p:cNvPr id="7" name="Title 6">
            <a:extLst>
              <a:ext uri="{FF2B5EF4-FFF2-40B4-BE49-F238E27FC236}">
                <a16:creationId xmlns:a16="http://schemas.microsoft.com/office/drawing/2014/main" id="{20DEF8E5-6CE5-A82D-45B9-D332E7388944}"/>
              </a:ext>
            </a:extLst>
          </p:cNvPr>
          <p:cNvSpPr>
            <a:spLocks noGrp="1"/>
          </p:cNvSpPr>
          <p:nvPr>
            <p:ph type="title"/>
          </p:nvPr>
        </p:nvSpPr>
        <p:spPr>
          <a:xfrm>
            <a:off x="2043539" y="13756"/>
            <a:ext cx="7100461" cy="535122"/>
          </a:xfrm>
        </p:spPr>
        <p:txBody>
          <a:bodyPr>
            <a:normAutofit fontScale="90000"/>
          </a:bodyPr>
          <a:lstStyle/>
          <a:p>
            <a:r>
              <a:rPr lang="en-US" sz="4388">
                <a:solidFill>
                  <a:srgbClr val="FFC000"/>
                </a:solidFill>
              </a:rPr>
              <a:t>Dynamics</a:t>
            </a:r>
            <a:endParaRPr lang="en-US"/>
          </a:p>
        </p:txBody>
      </p:sp>
      <p:sp>
        <p:nvSpPr>
          <p:cNvPr id="14" name="Content Placeholder 7">
            <a:extLst>
              <a:ext uri="{FF2B5EF4-FFF2-40B4-BE49-F238E27FC236}">
                <a16:creationId xmlns:a16="http://schemas.microsoft.com/office/drawing/2014/main" id="{2D1D7637-0437-A347-2A9D-33DAF3A8EC09}"/>
              </a:ext>
            </a:extLst>
          </p:cNvPr>
          <p:cNvSpPr txBox="1">
            <a:spLocks/>
          </p:cNvSpPr>
          <p:nvPr/>
        </p:nvSpPr>
        <p:spPr>
          <a:xfrm>
            <a:off x="457200" y="792956"/>
            <a:ext cx="4351565" cy="4136231"/>
          </a:xfrm>
          <a:prstGeom prst="rect">
            <a:avLst/>
          </a:prstGeom>
        </p:spPr>
        <p:txBody>
          <a:bodyPr vert="horz" lIns="68580" tIns="34290" rIns="68580" bIns="34290" rtlCol="0" anchor="t">
            <a:normAutofit lnSpcReduction="10000"/>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342424" indent="-342424"/>
            <a:r>
              <a:rPr lang="en-US" sz="2325" dirty="0">
                <a:ea typeface="Calibri"/>
                <a:cs typeface="Calibri"/>
              </a:rPr>
              <a:t>IOL Guidance requires the affine structure: </a:t>
            </a:r>
          </a:p>
          <a:p>
            <a:pPr marL="457200" lvl="1" indent="0">
              <a:buNone/>
            </a:pPr>
            <a:endParaRPr lang="en-US" sz="1950" dirty="0">
              <a:ea typeface="Calibri"/>
              <a:cs typeface="Calibri"/>
            </a:endParaRPr>
          </a:p>
          <a:p>
            <a:pPr marL="342424" indent="-342424"/>
            <a:r>
              <a:rPr lang="en-US" sz="2325" dirty="0">
                <a:ea typeface="Calibri"/>
                <a:cs typeface="Calibri"/>
              </a:rPr>
              <a:t>Where the state vector is </a:t>
            </a:r>
            <a:endParaRPr lang="en-US" sz="3200" dirty="0">
              <a:ea typeface="Calibri"/>
              <a:cs typeface="Calibri"/>
            </a:endParaRPr>
          </a:p>
          <a:p>
            <a:pPr marL="342424" indent="-342424"/>
            <a:endParaRPr lang="en-US" sz="2325" dirty="0">
              <a:ea typeface="Calibri"/>
              <a:cs typeface="Calibri"/>
            </a:endParaRPr>
          </a:p>
          <a:p>
            <a:pPr marL="342424" indent="-342424"/>
            <a:endParaRPr lang="en-US" sz="2325" dirty="0">
              <a:ea typeface="Calibri"/>
              <a:cs typeface="Calibri"/>
            </a:endParaRPr>
          </a:p>
          <a:p>
            <a:pPr marL="342424" indent="-342424"/>
            <a:r>
              <a:rPr lang="en-US" sz="2325" dirty="0">
                <a:ea typeface="Calibri"/>
                <a:cs typeface="Calibri"/>
              </a:rPr>
              <a:t>Thus, from the point mass dynamics:</a:t>
            </a:r>
            <a:endParaRPr lang="en-US" sz="3188" dirty="0">
              <a:ea typeface="Calibri"/>
              <a:cs typeface="Calibri"/>
            </a:endParaRPr>
          </a:p>
          <a:p>
            <a:pPr marL="342424" indent="-342424"/>
            <a:endParaRPr lang="en-US" sz="2325" dirty="0">
              <a:ea typeface="Calibri"/>
              <a:cs typeface="Calibri"/>
            </a:endParaRPr>
          </a:p>
          <a:p>
            <a:pPr marL="0" indent="0">
              <a:buNone/>
            </a:pPr>
            <a:br>
              <a:rPr lang="en-US" sz="2325" dirty="0">
                <a:ea typeface="Calibri"/>
                <a:cs typeface="Calibri"/>
              </a:rPr>
            </a:br>
            <a:endParaRPr lang="en-US" sz="3188" dirty="0">
              <a:ea typeface="Calibri"/>
              <a:cs typeface="Calibri"/>
            </a:endParaRPr>
          </a:p>
        </p:txBody>
      </p:sp>
      <p:pic>
        <p:nvPicPr>
          <p:cNvPr id="15" name="Picture 14" descr="A diagram of a triangle with letters and numbers&#10;&#10;AI-generated content may be incorrect.">
            <a:extLst>
              <a:ext uri="{FF2B5EF4-FFF2-40B4-BE49-F238E27FC236}">
                <a16:creationId xmlns:a16="http://schemas.microsoft.com/office/drawing/2014/main" id="{B75E34FF-1B10-912C-5D67-5CBB80E19F95}"/>
              </a:ext>
            </a:extLst>
          </p:cNvPr>
          <p:cNvPicPr>
            <a:picLocks noChangeAspect="1"/>
          </p:cNvPicPr>
          <p:nvPr/>
        </p:nvPicPr>
        <p:blipFill>
          <a:blip r:embed="rId3"/>
          <a:srcRect r="3020"/>
          <a:stretch>
            <a:fillRect/>
          </a:stretch>
        </p:blipFill>
        <p:spPr>
          <a:xfrm>
            <a:off x="4858535" y="655254"/>
            <a:ext cx="4276819" cy="3433927"/>
          </a:xfrm>
          <a:prstGeom prst="rect">
            <a:avLst/>
          </a:prstGeom>
        </p:spPr>
      </p:pic>
      <p:pic>
        <p:nvPicPr>
          <p:cNvPr id="3" name="Picture 2">
            <a:extLst>
              <a:ext uri="{FF2B5EF4-FFF2-40B4-BE49-F238E27FC236}">
                <a16:creationId xmlns:a16="http://schemas.microsoft.com/office/drawing/2014/main" id="{C24C0DB8-687E-6924-B401-F86CC533FA72}"/>
              </a:ext>
            </a:extLst>
          </p:cNvPr>
          <p:cNvPicPr>
            <a:picLocks noChangeAspect="1"/>
          </p:cNvPicPr>
          <p:nvPr/>
        </p:nvPicPr>
        <p:blipFill>
          <a:blip r:embed="rId4"/>
          <a:stretch>
            <a:fillRect/>
          </a:stretch>
        </p:blipFill>
        <p:spPr>
          <a:xfrm>
            <a:off x="1763399" y="1598599"/>
            <a:ext cx="1739873" cy="295850"/>
          </a:xfrm>
          <a:prstGeom prst="rect">
            <a:avLst/>
          </a:prstGeom>
        </p:spPr>
      </p:pic>
      <p:pic>
        <p:nvPicPr>
          <p:cNvPr id="4" name="Picture 3" descr="A black and white image of a square with letters and numbers&#10;&#10;AI-generated content may be incorrect.">
            <a:extLst>
              <a:ext uri="{FF2B5EF4-FFF2-40B4-BE49-F238E27FC236}">
                <a16:creationId xmlns:a16="http://schemas.microsoft.com/office/drawing/2014/main" id="{56DBD693-A05A-68F8-C262-F2D1B793289C}"/>
              </a:ext>
            </a:extLst>
          </p:cNvPr>
          <p:cNvPicPr>
            <a:picLocks noChangeAspect="1"/>
          </p:cNvPicPr>
          <p:nvPr/>
        </p:nvPicPr>
        <p:blipFill>
          <a:blip r:embed="rId5"/>
          <a:stretch>
            <a:fillRect/>
          </a:stretch>
        </p:blipFill>
        <p:spPr>
          <a:xfrm>
            <a:off x="1565467" y="2163202"/>
            <a:ext cx="2071688" cy="817097"/>
          </a:xfrm>
          <a:prstGeom prst="rect">
            <a:avLst/>
          </a:prstGeom>
        </p:spPr>
      </p:pic>
      <p:pic>
        <p:nvPicPr>
          <p:cNvPr id="5" name="Picture 4" descr="A math equations on a white background&#10;&#10;AI-generated content may be incorrect.">
            <a:extLst>
              <a:ext uri="{FF2B5EF4-FFF2-40B4-BE49-F238E27FC236}">
                <a16:creationId xmlns:a16="http://schemas.microsoft.com/office/drawing/2014/main" id="{80B8EF03-0CB3-E083-08E5-81266E984A1D}"/>
              </a:ext>
            </a:extLst>
          </p:cNvPr>
          <p:cNvPicPr>
            <a:picLocks noChangeAspect="1"/>
          </p:cNvPicPr>
          <p:nvPr/>
        </p:nvPicPr>
        <p:blipFill>
          <a:blip r:embed="rId6"/>
          <a:stretch>
            <a:fillRect/>
          </a:stretch>
        </p:blipFill>
        <p:spPr>
          <a:xfrm>
            <a:off x="457390" y="3691795"/>
            <a:ext cx="4418533" cy="1262474"/>
          </a:xfrm>
          <a:prstGeom prst="rect">
            <a:avLst/>
          </a:prstGeom>
        </p:spPr>
      </p:pic>
    </p:spTree>
    <p:extLst>
      <p:ext uri="{BB962C8B-B14F-4D97-AF65-F5344CB8AC3E}">
        <p14:creationId xmlns:p14="http://schemas.microsoft.com/office/powerpoint/2010/main" val="1037958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41419AA-3F18-DE92-0C70-C11EFAD4CFEA}"/>
              </a:ext>
            </a:extLst>
          </p:cNvPr>
          <p:cNvSpPr/>
          <p:nvPr/>
        </p:nvSpPr>
        <p:spPr>
          <a:xfrm>
            <a:off x="2061598" y="2253238"/>
            <a:ext cx="3232142" cy="3663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08BEFB-D3A5-5E4C-B5B0-082FEBF2355E}"/>
              </a:ext>
            </a:extLst>
          </p:cNvPr>
          <p:cNvSpPr>
            <a:spLocks noGrp="1"/>
          </p:cNvSpPr>
          <p:nvPr>
            <p:ph type="title"/>
          </p:nvPr>
        </p:nvSpPr>
        <p:spPr>
          <a:xfrm>
            <a:off x="2338661" y="-22129"/>
            <a:ext cx="6594517" cy="572700"/>
          </a:xfrm>
        </p:spPr>
        <p:txBody>
          <a:bodyPr>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800" dirty="0">
                <a:solidFill>
                  <a:srgbClr val="FDB414"/>
                </a:solidFill>
              </a:rPr>
              <a:t>MIMO Input-Output Feedback Linearization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5937687-20C7-CE5F-7CE1-D9933C2DDD63}"/>
                  </a:ext>
                </a:extLst>
              </p:cNvPr>
              <p:cNvSpPr>
                <a:spLocks noGrp="1"/>
              </p:cNvSpPr>
              <p:nvPr>
                <p:ph type="body" idx="1"/>
              </p:nvPr>
            </p:nvSpPr>
            <p:spPr>
              <a:xfrm>
                <a:off x="314474" y="2194614"/>
                <a:ext cx="8520600" cy="2563659"/>
              </a:xfrm>
            </p:spPr>
            <p:txBody>
              <a:bodyPr>
                <a:normAutofit fontScale="92500" lnSpcReduction="1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t>Control law</a:t>
                </a:r>
                <a:r>
                  <a:rPr lang="en-US" sz="1650" dirty="0"/>
                  <a:t>  </a:t>
                </a:r>
                <a14:m>
                  <m:oMath xmlns:m="http://schemas.openxmlformats.org/officeDocument/2006/math">
                    <m:r>
                      <a:rPr lang="en-US" sz="2300" i="1">
                        <a:solidFill>
                          <a:srgbClr val="FF0000"/>
                        </a:solidFill>
                        <a:latin typeface="Cambria Math" panose="02040503050406030204" pitchFamily="18" charset="0"/>
                      </a:rPr>
                      <m:t>𝑢</m:t>
                    </m:r>
                    <m:d>
                      <m:dPr>
                        <m:ctrlPr>
                          <a:rPr lang="en-US" sz="2300" i="1">
                            <a:latin typeface="Cambria Math" panose="02040503050406030204" pitchFamily="18" charset="0"/>
                          </a:rPr>
                        </m:ctrlPr>
                      </m:dPr>
                      <m:e>
                        <m:r>
                          <a:rPr lang="en-US" sz="2300" i="1">
                            <a:latin typeface="Cambria Math" panose="02040503050406030204" pitchFamily="18" charset="0"/>
                          </a:rPr>
                          <m:t>𝑥</m:t>
                        </m:r>
                      </m:e>
                    </m:d>
                    <m:r>
                      <a:rPr lang="en-US" sz="2300" i="1">
                        <a:latin typeface="Cambria Math" panose="02040503050406030204" pitchFamily="18" charset="0"/>
                      </a:rPr>
                      <m:t>=−</m:t>
                    </m:r>
                    <m:r>
                      <a:rPr lang="en-US" sz="2300" i="1">
                        <a:latin typeface="Cambria Math" panose="02040503050406030204" pitchFamily="18" charset="0"/>
                      </a:rPr>
                      <m:t>𝛽</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𝑥</m:t>
                            </m:r>
                          </m:e>
                        </m:d>
                      </m:e>
                      <m:sup>
                        <m:r>
                          <a:rPr lang="en-US" sz="2300" i="1">
                            <a:latin typeface="Cambria Math" panose="02040503050406030204" pitchFamily="18" charset="0"/>
                          </a:rPr>
                          <m:t>−1</m:t>
                        </m:r>
                      </m:sup>
                    </m:sSup>
                    <m:r>
                      <a:rPr lang="en-US" sz="2300" i="1">
                        <a:latin typeface="Cambria Math" panose="02040503050406030204" pitchFamily="18" charset="0"/>
                      </a:rPr>
                      <m:t>(</m:t>
                    </m:r>
                    <m:r>
                      <a:rPr lang="en-US" sz="2300" i="1">
                        <a:latin typeface="Cambria Math" panose="02040503050406030204" pitchFamily="18" charset="0"/>
                      </a:rPr>
                      <m:t>𝛼</m:t>
                    </m:r>
                    <m:d>
                      <m:dPr>
                        <m:ctrlPr>
                          <a:rPr lang="en-US" sz="2300" i="1">
                            <a:latin typeface="Cambria Math" panose="02040503050406030204" pitchFamily="18" charset="0"/>
                          </a:rPr>
                        </m:ctrlPr>
                      </m:dPr>
                      <m:e>
                        <m:r>
                          <a:rPr lang="en-US" sz="2300" i="1">
                            <a:latin typeface="Cambria Math" panose="02040503050406030204" pitchFamily="18" charset="0"/>
                          </a:rPr>
                          <m:t>𝑥</m:t>
                        </m:r>
                      </m:e>
                    </m:d>
                    <m:r>
                      <a:rPr lang="en-US" sz="2300" i="1">
                        <a:latin typeface="Cambria Math" panose="02040503050406030204" pitchFamily="18" charset="0"/>
                      </a:rPr>
                      <m:t>+</m:t>
                    </m:r>
                    <m:r>
                      <a:rPr lang="en-US" sz="2300" i="1">
                        <a:solidFill>
                          <a:srgbClr val="FF0000"/>
                        </a:solidFill>
                        <a:latin typeface="Cambria Math" panose="02040503050406030204" pitchFamily="18" charset="0"/>
                      </a:rPr>
                      <m:t>𝑣</m:t>
                    </m:r>
                    <m:r>
                      <a:rPr lang="en-US" sz="2300" i="1">
                        <a:latin typeface="Cambria Math" panose="02040503050406030204" pitchFamily="18" charset="0"/>
                      </a:rPr>
                      <m:t>) ⇒   </m:t>
                    </m:r>
                    <m:acc>
                      <m:accPr>
                        <m:chr m:val="̇"/>
                        <m:ctrlPr>
                          <a:rPr lang="en-US" sz="2300" i="1">
                            <a:latin typeface="Cambria Math" panose="02040503050406030204" pitchFamily="18" charset="0"/>
                          </a:rPr>
                        </m:ctrlPr>
                      </m:accPr>
                      <m:e>
                        <m:r>
                          <a:rPr lang="en-US" sz="2300" i="1">
                            <a:latin typeface="Cambria Math" panose="02040503050406030204" pitchFamily="18" charset="0"/>
                          </a:rPr>
                          <m:t>𝜉</m:t>
                        </m:r>
                      </m:e>
                    </m:acc>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𝐴</m:t>
                        </m:r>
                      </m:e>
                      <m:sub>
                        <m:r>
                          <a:rPr lang="en-US" sz="2300" i="1">
                            <a:latin typeface="Cambria Math" panose="02040503050406030204" pitchFamily="18" charset="0"/>
                          </a:rPr>
                          <m:t>𝑐</m:t>
                        </m:r>
                      </m:sub>
                    </m:sSub>
                    <m:r>
                      <a:rPr lang="en-US" sz="2300" i="1">
                        <a:latin typeface="Cambria Math" panose="02040503050406030204" pitchFamily="18" charset="0"/>
                      </a:rPr>
                      <m:t>𝜉</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𝐵</m:t>
                        </m:r>
                      </m:e>
                      <m:sub>
                        <m:r>
                          <a:rPr lang="en-US" sz="2300" i="1">
                            <a:latin typeface="Cambria Math" panose="02040503050406030204" pitchFamily="18" charset="0"/>
                          </a:rPr>
                          <m:t>𝑐</m:t>
                        </m:r>
                      </m:sub>
                    </m:sSub>
                    <m:r>
                      <a:rPr lang="en-US" sz="2300" i="1">
                        <a:solidFill>
                          <a:srgbClr val="FF0000"/>
                        </a:solidFill>
                        <a:latin typeface="Cambria Math" panose="02040503050406030204" pitchFamily="18" charset="0"/>
                      </a:rPr>
                      <m:t>𝑣</m:t>
                    </m:r>
                  </m:oMath>
                </a14:m>
                <a:endParaRPr lang="en-US" sz="2300" dirty="0"/>
              </a:p>
              <a:p>
                <a:endParaRPr lang="en-US" dirty="0"/>
              </a:p>
              <a:p>
                <a:r>
                  <a:rPr lang="en-US" dirty="0"/>
                  <a:t>Square and Wide Plants</a:t>
                </a:r>
              </a:p>
              <a:p>
                <a:pPr lvl="1"/>
                <a14:m>
                  <m:oMath xmlns:m="http://schemas.openxmlformats.org/officeDocument/2006/math">
                    <m:r>
                      <a:rPr lang="en-US" sz="2000" i="1">
                        <a:latin typeface="Cambria Math" panose="02040503050406030204" pitchFamily="18" charset="0"/>
                      </a:rPr>
                      <m:t>𝛽</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t> is square or wide and thus may be invertible</a:t>
                </a:r>
              </a:p>
              <a:p>
                <a:pPr lvl="1"/>
                <a:r>
                  <a:rPr lang="en-US" sz="2000" dirty="0"/>
                  <a:t>Some square and wide plants are thus linearizable</a:t>
                </a:r>
              </a:p>
              <a:p>
                <a:r>
                  <a:rPr lang="en-US" dirty="0"/>
                  <a:t>Tall Plants</a:t>
                </a:r>
              </a:p>
              <a:p>
                <a:pPr lvl="1"/>
                <a14:m>
                  <m:oMath xmlns:m="http://schemas.openxmlformats.org/officeDocument/2006/math">
                    <m:r>
                      <a:rPr lang="en-US" sz="2000" i="1">
                        <a:latin typeface="Cambria Math" panose="02040503050406030204" pitchFamily="18" charset="0"/>
                      </a:rPr>
                      <m:t>𝛽</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t> is tall and thus cannot be inverted </a:t>
                </a:r>
              </a:p>
              <a:p>
                <a:pPr lvl="1"/>
                <a:r>
                  <a:rPr lang="en-US" sz="2000" dirty="0"/>
                  <a:t>Tall plants thus cannot be linearized</a:t>
                </a:r>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85937687-20C7-CE5F-7CE1-D9933C2DDD63}"/>
                  </a:ext>
                </a:extLst>
              </p:cNvPr>
              <p:cNvSpPr>
                <a:spLocks noGrp="1" noRot="1" noChangeAspect="1" noMove="1" noResize="1" noEditPoints="1" noAdjustHandles="1" noChangeArrowheads="1" noChangeShapeType="1" noTextEdit="1"/>
              </p:cNvSpPr>
              <p:nvPr>
                <p:ph type="body" idx="1"/>
              </p:nvPr>
            </p:nvSpPr>
            <p:spPr>
              <a:xfrm>
                <a:off x="314474" y="2194614"/>
                <a:ext cx="8520600" cy="2563659"/>
              </a:xfrm>
              <a:blipFill>
                <a:blip r:embed="rId3"/>
                <a:stretch>
                  <a:fillRect l="-501" t="-950"/>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1DACE6F2-95F5-D4A8-4D21-EEFC3F513EC9}"/>
              </a:ext>
            </a:extLst>
          </p:cNvPr>
          <p:cNvGrpSpPr/>
          <p:nvPr/>
        </p:nvGrpSpPr>
        <p:grpSpPr>
          <a:xfrm>
            <a:off x="853195" y="646937"/>
            <a:ext cx="7437609" cy="1494191"/>
            <a:chOff x="1583664" y="1387205"/>
            <a:chExt cx="5906422" cy="80947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EE0E3B9-108B-D191-647E-39690DD7F1DF}"/>
                    </a:ext>
                  </a:extLst>
                </p:cNvPr>
                <p:cNvSpPr/>
                <p:nvPr/>
              </p:nvSpPr>
              <p:spPr>
                <a:xfrm>
                  <a:off x="1583664" y="1387206"/>
                  <a:ext cx="2106118" cy="8094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solidFill>
                              <a:srgbClr val="FF0000"/>
                            </a:solidFill>
                            <a:latin typeface="Cambria Math" panose="02040503050406030204" pitchFamily="18" charset="0"/>
                          </a:rPr>
                          <m:t>𝑢</m:t>
                        </m:r>
                      </m:oMath>
                    </m:oMathPara>
                  </a14:m>
                  <a:endParaRPr lang="en-US"/>
                </a:p>
                <a:p>
                  <a:pPr algn="ct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en-US"/>
                </a:p>
              </p:txBody>
            </p:sp>
          </mc:Choice>
          <mc:Fallback xmlns="">
            <p:sp>
              <p:nvSpPr>
                <p:cNvPr id="7" name="Rectangle 6">
                  <a:extLst>
                    <a:ext uri="{FF2B5EF4-FFF2-40B4-BE49-F238E27FC236}">
                      <a16:creationId xmlns:a16="http://schemas.microsoft.com/office/drawing/2014/main" id="{CEE0E3B9-108B-D191-647E-39690DD7F1DF}"/>
                    </a:ext>
                  </a:extLst>
                </p:cNvPr>
                <p:cNvSpPr>
                  <a:spLocks noRot="1" noChangeAspect="1" noMove="1" noResize="1" noEditPoints="1" noAdjustHandles="1" noChangeArrowheads="1" noChangeShapeType="1" noTextEdit="1"/>
                </p:cNvSpPr>
                <p:nvPr/>
              </p:nvSpPr>
              <p:spPr>
                <a:xfrm>
                  <a:off x="1583664" y="1387206"/>
                  <a:ext cx="2106118" cy="8094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6406D04-0C32-DDFA-24DD-DC1D3C6BAA3B}"/>
                    </a:ext>
                  </a:extLst>
                </p:cNvPr>
                <p:cNvSpPr/>
                <p:nvPr/>
              </p:nvSpPr>
              <p:spPr>
                <a:xfrm>
                  <a:off x="5383968" y="1387205"/>
                  <a:ext cx="2106118" cy="8094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𝜉</m:t>
                            </m:r>
                          </m:e>
                        </m:acc>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𝜉</m:t>
                        </m:r>
                        <m:r>
                          <a:rPr lang="en-US" i="1">
                            <a:latin typeface="Cambria Math" panose="02040503050406030204" pitchFamily="18" charset="0"/>
                          </a:rPr>
                          <m:t>+</m:t>
                        </m:r>
                        <m:r>
                          <a:rPr lang="en-US" i="1">
                            <a:latin typeface="Cambria Math" panose="02040503050406030204" pitchFamily="18" charset="0"/>
                          </a:rPr>
                          <m:t>𝐵𝑣</m:t>
                        </m:r>
                      </m:oMath>
                    </m:oMathPara>
                  </a14:m>
                  <a:endParaRPr lang="en-US"/>
                </a:p>
                <a:p>
                  <a:pPr algn="ct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𝜉</m:t>
                        </m:r>
                      </m:oMath>
                    </m:oMathPara>
                  </a14:m>
                  <a:endParaRPr lang="en-US"/>
                </a:p>
              </p:txBody>
            </p:sp>
          </mc:Choice>
          <mc:Fallback xmlns="">
            <p:sp>
              <p:nvSpPr>
                <p:cNvPr id="8" name="Rectangle 7">
                  <a:extLst>
                    <a:ext uri="{FF2B5EF4-FFF2-40B4-BE49-F238E27FC236}">
                      <a16:creationId xmlns:a16="http://schemas.microsoft.com/office/drawing/2014/main" id="{76406D04-0C32-DDFA-24DD-DC1D3C6BAA3B}"/>
                    </a:ext>
                  </a:extLst>
                </p:cNvPr>
                <p:cNvSpPr>
                  <a:spLocks noRot="1" noChangeAspect="1" noMove="1" noResize="1" noEditPoints="1" noAdjustHandles="1" noChangeArrowheads="1" noChangeShapeType="1" noTextEdit="1"/>
                </p:cNvSpPr>
                <p:nvPr/>
              </p:nvSpPr>
              <p:spPr>
                <a:xfrm>
                  <a:off x="5383968" y="1387205"/>
                  <a:ext cx="2106118" cy="809469"/>
                </a:xfrm>
                <a:prstGeom prst="rect">
                  <a:avLst/>
                </a:prstGeom>
                <a:blipFill>
                  <a:blip r:embed="rId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1B40B9B-8507-693E-BEC8-7BA8CFFC7456}"/>
                </a:ext>
              </a:extLst>
            </p:cNvPr>
            <p:cNvCxnSpPr>
              <a:stCxn id="7" idx="3"/>
              <a:endCxn id="8" idx="1"/>
            </p:cNvCxnSpPr>
            <p:nvPr/>
          </p:nvCxnSpPr>
          <p:spPr>
            <a:xfrm flipV="1">
              <a:off x="3689782" y="1791940"/>
              <a:ext cx="169418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7418D86-EA41-CF4B-1B7E-29F72B7FEF05}"/>
                </a:ext>
              </a:extLst>
            </p:cNvPr>
            <p:cNvSpPr txBox="1"/>
            <p:nvPr/>
          </p:nvSpPr>
          <p:spPr>
            <a:xfrm>
              <a:off x="3889949" y="1499017"/>
              <a:ext cx="1417094" cy="250105"/>
            </a:xfrm>
            <a:prstGeom prst="rect">
              <a:avLst/>
            </a:prstGeom>
            <a:noFill/>
          </p:spPr>
          <p:txBody>
            <a:bodyPr wrap="non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Linearization</a:t>
              </a:r>
            </a:p>
          </p:txBody>
        </p:sp>
      </p:grpSp>
    </p:spTree>
    <p:extLst>
      <p:ext uri="{BB962C8B-B14F-4D97-AF65-F5344CB8AC3E}">
        <p14:creationId xmlns:p14="http://schemas.microsoft.com/office/powerpoint/2010/main" val="2658991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E173-34C2-9D6D-236E-437F3D345553}"/>
              </a:ext>
            </a:extLst>
          </p:cNvPr>
          <p:cNvSpPr>
            <a:spLocks noGrp="1"/>
          </p:cNvSpPr>
          <p:nvPr>
            <p:ph type="title"/>
          </p:nvPr>
        </p:nvSpPr>
        <p:spPr>
          <a:xfrm>
            <a:off x="1287489" y="-108326"/>
            <a:ext cx="8520600" cy="572700"/>
          </a:xfrm>
        </p:spPr>
        <p:txBody>
          <a:bodyPr>
            <a:noAutofit/>
          </a:bodyPr>
          <a:lstStyle/>
          <a:p>
            <a:r>
              <a:rPr lang="en-US" sz="3600" dirty="0"/>
              <a:t>MIMO Input-Output Linearization</a:t>
            </a:r>
          </a:p>
        </p:txBody>
      </p:sp>
      <p:grpSp>
        <p:nvGrpSpPr>
          <p:cNvPr id="81" name="Group 80">
            <a:extLst>
              <a:ext uri="{FF2B5EF4-FFF2-40B4-BE49-F238E27FC236}">
                <a16:creationId xmlns:a16="http://schemas.microsoft.com/office/drawing/2014/main" id="{BBC19BE7-C3FB-F647-C1E9-4334B5689849}"/>
              </a:ext>
            </a:extLst>
          </p:cNvPr>
          <p:cNvGrpSpPr/>
          <p:nvPr/>
        </p:nvGrpSpPr>
        <p:grpSpPr>
          <a:xfrm>
            <a:off x="659776" y="1780984"/>
            <a:ext cx="7838547" cy="1977058"/>
            <a:chOff x="183848" y="2077781"/>
            <a:chExt cx="7838547" cy="1977058"/>
          </a:xfrm>
        </p:grpSpPr>
        <p:sp>
          <p:nvSpPr>
            <p:cNvPr id="18" name="Rectangle 17">
              <a:extLst>
                <a:ext uri="{FF2B5EF4-FFF2-40B4-BE49-F238E27FC236}">
                  <a16:creationId xmlns:a16="http://schemas.microsoft.com/office/drawing/2014/main" id="{F7D81608-463C-AA74-531E-CEBF23940F8B}"/>
                </a:ext>
              </a:extLst>
            </p:cNvPr>
            <p:cNvSpPr/>
            <p:nvPr/>
          </p:nvSpPr>
          <p:spPr>
            <a:xfrm>
              <a:off x="3092974" y="2077781"/>
              <a:ext cx="3510194" cy="1977058"/>
            </a:xfrm>
            <a:prstGeom prst="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a:t>Linearized System</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DFB57E8-562D-8B04-437A-08D65B83E3F8}"/>
                    </a:ext>
                  </a:extLst>
                </p:cNvPr>
                <p:cNvSpPr/>
                <p:nvPr/>
              </p:nvSpPr>
              <p:spPr>
                <a:xfrm>
                  <a:off x="4763331" y="3422659"/>
                  <a:ext cx="1124216" cy="3114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𝛽</m:t>
                        </m:r>
                        <m:sSup>
                          <m:sSupPr>
                            <m:ctrlPr>
                              <a:rPr lang="en-US" sz="1200" i="1">
                                <a:solidFill>
                                  <a:schemeClr val="tx1"/>
                                </a:solidFill>
                                <a:latin typeface="Cambria Math" panose="02040503050406030204" pitchFamily="18" charset="0"/>
                              </a:rPr>
                            </m:ctrlPr>
                          </m:sSupPr>
                          <m:e>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𝑥</m:t>
                                </m:r>
                              </m:e>
                            </m:d>
                          </m:e>
                          <m:sup>
                            <m:r>
                              <a:rPr lang="en-US" sz="1200" i="1">
                                <a:solidFill>
                                  <a:schemeClr val="tx1"/>
                                </a:solidFill>
                                <a:latin typeface="Cambria Math" panose="02040503050406030204" pitchFamily="18" charset="0"/>
                              </a:rPr>
                              <m:t>−1</m:t>
                            </m:r>
                          </m:sup>
                        </m:sSup>
                        <m:r>
                          <a:rPr lang="en-US" sz="1200" i="1">
                            <a:solidFill>
                              <a:schemeClr val="tx1"/>
                            </a:solidFill>
                            <a:latin typeface="Cambria Math" panose="02040503050406030204" pitchFamily="18" charset="0"/>
                          </a:rPr>
                          <m:t>𝛼</m:t>
                        </m:r>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𝑥</m:t>
                            </m:r>
                          </m:e>
                        </m:d>
                      </m:oMath>
                    </m:oMathPara>
                  </a14:m>
                  <a:endParaRPr lang="en-US" sz="1200" dirty="0">
                    <a:solidFill>
                      <a:schemeClr val="tx1"/>
                    </a:solidFill>
                  </a:endParaRPr>
                </a:p>
              </p:txBody>
            </p:sp>
          </mc:Choice>
          <mc:Fallback xmlns="">
            <p:sp>
              <p:nvSpPr>
                <p:cNvPr id="4" name="Rectangle 3">
                  <a:extLst>
                    <a:ext uri="{FF2B5EF4-FFF2-40B4-BE49-F238E27FC236}">
                      <a16:creationId xmlns:a16="http://schemas.microsoft.com/office/drawing/2014/main" id="{0DFB57E8-562D-8B04-437A-08D65B83E3F8}"/>
                    </a:ext>
                  </a:extLst>
                </p:cNvPr>
                <p:cNvSpPr>
                  <a:spLocks noRot="1" noChangeAspect="1" noMove="1" noResize="1" noEditPoints="1" noAdjustHandles="1" noChangeArrowheads="1" noChangeShapeType="1" noTextEdit="1"/>
                </p:cNvSpPr>
                <p:nvPr/>
              </p:nvSpPr>
              <p:spPr>
                <a:xfrm>
                  <a:off x="4763331" y="3422659"/>
                  <a:ext cx="1124216" cy="3114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05DA321-0878-6A4E-D150-016352183CF4}"/>
                    </a:ext>
                  </a:extLst>
                </p:cNvPr>
                <p:cNvSpPr/>
                <p:nvPr/>
              </p:nvSpPr>
              <p:spPr>
                <a:xfrm>
                  <a:off x="4584375" y="2329948"/>
                  <a:ext cx="1537855" cy="6650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r>
                          <a:rPr lang="en-US" sz="1200" i="1">
                            <a:latin typeface="Cambria Math" panose="02040503050406030204" pitchFamily="18" charset="0"/>
                          </a:rPr>
                          <m:t>=</m:t>
                        </m:r>
                        <m:r>
                          <a:rPr lang="en-US" sz="1200" i="1">
                            <a:latin typeface="Cambria Math" panose="02040503050406030204" pitchFamily="18" charset="0"/>
                          </a:rPr>
                          <m:t>𝑓</m:t>
                        </m:r>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m:t>
                        </m:r>
                        <m:r>
                          <a:rPr lang="en-US" sz="1200" i="1">
                            <a:latin typeface="Cambria Math" panose="02040503050406030204" pitchFamily="18" charset="0"/>
                          </a:rPr>
                          <m:t>𝑔</m:t>
                        </m:r>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solidFill>
                              <a:srgbClr val="FF0000"/>
                            </a:solidFill>
                            <a:latin typeface="Cambria Math" panose="02040503050406030204" pitchFamily="18" charset="0"/>
                          </a:rPr>
                          <m:t>𝑢</m:t>
                        </m:r>
                      </m:oMath>
                    </m:oMathPara>
                  </a14:m>
                  <a:endParaRPr lang="en-US" sz="1200" dirty="0"/>
                </a:p>
              </p:txBody>
            </p:sp>
          </mc:Choice>
          <mc:Fallback xmlns="">
            <p:sp>
              <p:nvSpPr>
                <p:cNvPr id="5" name="Rectangle 4">
                  <a:extLst>
                    <a:ext uri="{FF2B5EF4-FFF2-40B4-BE49-F238E27FC236}">
                      <a16:creationId xmlns:a16="http://schemas.microsoft.com/office/drawing/2014/main" id="{705DA321-0878-6A4E-D150-016352183CF4}"/>
                    </a:ext>
                  </a:extLst>
                </p:cNvPr>
                <p:cNvSpPr>
                  <a:spLocks noRot="1" noChangeAspect="1" noMove="1" noResize="1" noEditPoints="1" noAdjustHandles="1" noChangeArrowheads="1" noChangeShapeType="1" noTextEdit="1"/>
                </p:cNvSpPr>
                <p:nvPr/>
              </p:nvSpPr>
              <p:spPr>
                <a:xfrm>
                  <a:off x="4584375" y="2329948"/>
                  <a:ext cx="1537855" cy="6650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2DBAC0D-B9E3-2B5E-7210-A719EC69FA78}"/>
                    </a:ext>
                  </a:extLst>
                </p:cNvPr>
                <p:cNvSpPr txBox="1"/>
                <p:nvPr/>
              </p:nvSpPr>
              <p:spPr>
                <a:xfrm>
                  <a:off x="6435356" y="3062138"/>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PE" i="1">
                            <a:latin typeface="Cambria Math" panose="02040503050406030204" pitchFamily="18" charset="0"/>
                          </a:rPr>
                          <m:t>𝑥</m:t>
                        </m:r>
                      </m:oMath>
                    </m:oMathPara>
                  </a14:m>
                  <a:endParaRPr lang="en-US" dirty="0"/>
                </a:p>
              </p:txBody>
            </p:sp>
          </mc:Choice>
          <mc:Fallback xmlns="">
            <p:sp>
              <p:nvSpPr>
                <p:cNvPr id="25" name="TextBox 24">
                  <a:extLst>
                    <a:ext uri="{FF2B5EF4-FFF2-40B4-BE49-F238E27FC236}">
                      <a16:creationId xmlns:a16="http://schemas.microsoft.com/office/drawing/2014/main" id="{E2DBAC0D-B9E3-2B5E-7210-A719EC69FA78}"/>
                    </a:ext>
                  </a:extLst>
                </p:cNvPr>
                <p:cNvSpPr txBox="1">
                  <a:spLocks noRot="1" noChangeAspect="1" noMove="1" noResize="1" noEditPoints="1" noAdjustHandles="1" noChangeArrowheads="1" noChangeShapeType="1" noTextEdit="1"/>
                </p:cNvSpPr>
                <p:nvPr/>
              </p:nvSpPr>
              <p:spPr>
                <a:xfrm>
                  <a:off x="6435356" y="3062138"/>
                  <a:ext cx="183320" cy="276999"/>
                </a:xfrm>
                <a:prstGeom prst="rect">
                  <a:avLst/>
                </a:prstGeom>
                <a:blipFill>
                  <a:blip r:embed="rId5"/>
                  <a:stretch>
                    <a:fillRect l="-20000" r="-13333"/>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B11201F-EBCB-D1BD-37C0-60D58EFC820A}"/>
                </a:ext>
              </a:extLst>
            </p:cNvPr>
            <p:cNvCxnSpPr>
              <a:cxnSpLocks/>
              <a:stCxn id="5" idx="3"/>
              <a:endCxn id="46" idx="1"/>
            </p:cNvCxnSpPr>
            <p:nvPr/>
          </p:nvCxnSpPr>
          <p:spPr>
            <a:xfrm flipV="1">
              <a:off x="6122230" y="2660188"/>
              <a:ext cx="1457132" cy="2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5E5C42B3-2DFE-702F-4C9C-6D005BAC78D7}"/>
                </a:ext>
              </a:extLst>
            </p:cNvPr>
            <p:cNvSpPr/>
            <p:nvPr/>
          </p:nvSpPr>
          <p:spPr>
            <a:xfrm>
              <a:off x="833105" y="2513734"/>
              <a:ext cx="288500" cy="30653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CA41B7B0-36B9-FB50-2C5A-89D0783E32E8}"/>
                </a:ext>
              </a:extLst>
            </p:cNvPr>
            <p:cNvCxnSpPr>
              <a:cxnSpLocks/>
              <a:stCxn id="28" idx="6"/>
              <a:endCxn id="19" idx="1"/>
            </p:cNvCxnSpPr>
            <p:nvPr/>
          </p:nvCxnSpPr>
          <p:spPr>
            <a:xfrm flipV="1">
              <a:off x="1121605" y="2662457"/>
              <a:ext cx="372092" cy="4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8F86DBC-051D-E28B-D0F3-F2D46850580A}"/>
                    </a:ext>
                  </a:extLst>
                </p:cNvPr>
                <p:cNvSpPr txBox="1"/>
                <p:nvPr/>
              </p:nvSpPr>
              <p:spPr>
                <a:xfrm>
                  <a:off x="7579362" y="2475522"/>
                  <a:ext cx="4430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oMath>
                    </m:oMathPara>
                  </a14:m>
                  <a:endParaRPr lang="en-US"/>
                </a:p>
              </p:txBody>
            </p:sp>
          </mc:Choice>
          <mc:Fallback xmlns="">
            <p:sp>
              <p:nvSpPr>
                <p:cNvPr id="46" name="TextBox 45">
                  <a:extLst>
                    <a:ext uri="{FF2B5EF4-FFF2-40B4-BE49-F238E27FC236}">
                      <a16:creationId xmlns:a16="http://schemas.microsoft.com/office/drawing/2014/main" id="{C8F86DBC-051D-E28B-D0F3-F2D46850580A}"/>
                    </a:ext>
                  </a:extLst>
                </p:cNvPr>
                <p:cNvSpPr txBox="1">
                  <a:spLocks noRot="1" noChangeAspect="1" noMove="1" noResize="1" noEditPoints="1" noAdjustHandles="1" noChangeArrowheads="1" noChangeShapeType="1" noTextEdit="1"/>
                </p:cNvSpPr>
                <p:nvPr/>
              </p:nvSpPr>
              <p:spPr>
                <a:xfrm>
                  <a:off x="7579362" y="2475522"/>
                  <a:ext cx="443033" cy="369332"/>
                </a:xfrm>
                <a:prstGeom prst="rect">
                  <a:avLst/>
                </a:prstGeom>
                <a:blipFill>
                  <a:blip r:embed="rId6"/>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E73868C-CD5B-068A-DF77-4C885772BF93}"/>
                    </a:ext>
                  </a:extLst>
                </p:cNvPr>
                <p:cNvSpPr txBox="1"/>
                <p:nvPr/>
              </p:nvSpPr>
              <p:spPr>
                <a:xfrm>
                  <a:off x="183848" y="2482333"/>
                  <a:ext cx="2500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oMath>
                    </m:oMathPara>
                  </a14:m>
                  <a:endParaRPr lang="en-US"/>
                </a:p>
              </p:txBody>
            </p:sp>
          </mc:Choice>
          <mc:Fallback xmlns="">
            <p:sp>
              <p:nvSpPr>
                <p:cNvPr id="47" name="TextBox 46">
                  <a:extLst>
                    <a:ext uri="{FF2B5EF4-FFF2-40B4-BE49-F238E27FC236}">
                      <a16:creationId xmlns:a16="http://schemas.microsoft.com/office/drawing/2014/main" id="{CE73868C-CD5B-068A-DF77-4C885772BF93}"/>
                    </a:ext>
                  </a:extLst>
                </p:cNvPr>
                <p:cNvSpPr txBox="1">
                  <a:spLocks noRot="1" noChangeAspect="1" noMove="1" noResize="1" noEditPoints="1" noAdjustHandles="1" noChangeArrowheads="1" noChangeShapeType="1" noTextEdit="1"/>
                </p:cNvSpPr>
                <p:nvPr/>
              </p:nvSpPr>
              <p:spPr>
                <a:xfrm>
                  <a:off x="183848" y="2482333"/>
                  <a:ext cx="250080" cy="369332"/>
                </a:xfrm>
                <a:prstGeom prst="rect">
                  <a:avLst/>
                </a:prstGeom>
                <a:blipFill>
                  <a:blip r:embed="rId7"/>
                  <a:stretch>
                    <a:fillRect r="-4878"/>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D8466AA3-35FC-0A89-4115-C2AE149F7029}"/>
                </a:ext>
              </a:extLst>
            </p:cNvPr>
            <p:cNvCxnSpPr>
              <a:cxnSpLocks/>
              <a:stCxn id="47" idx="3"/>
              <a:endCxn id="28" idx="2"/>
            </p:cNvCxnSpPr>
            <p:nvPr/>
          </p:nvCxnSpPr>
          <p:spPr>
            <a:xfrm>
              <a:off x="433928" y="2666999"/>
              <a:ext cx="39917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AB98C0F9-E483-2686-18DB-60A29EC9D0F0}"/>
                </a:ext>
              </a:extLst>
            </p:cNvPr>
            <p:cNvCxnSpPr>
              <a:cxnSpLocks/>
            </p:cNvCxnSpPr>
            <p:nvPr/>
          </p:nvCxnSpPr>
          <p:spPr>
            <a:xfrm rot="5400000">
              <a:off x="5809864" y="2939589"/>
              <a:ext cx="703175" cy="54780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61395688-D82B-135F-00DE-5F58162C8F1B}"/>
                </a:ext>
              </a:extLst>
            </p:cNvPr>
            <p:cNvCxnSpPr>
              <a:cxnSpLocks/>
              <a:stCxn id="5" idx="3"/>
              <a:endCxn id="28" idx="4"/>
            </p:cNvCxnSpPr>
            <p:nvPr/>
          </p:nvCxnSpPr>
          <p:spPr>
            <a:xfrm flipH="1">
              <a:off x="977355" y="2662457"/>
              <a:ext cx="5144875" cy="157808"/>
            </a:xfrm>
            <a:prstGeom prst="bentConnector4">
              <a:avLst>
                <a:gd name="adj1" fmla="val -14586"/>
                <a:gd name="adj2" fmla="val 1047249"/>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CE513C9C-BA79-E049-D430-EAC623387C76}"/>
                </a:ext>
              </a:extLst>
            </p:cNvPr>
            <p:cNvSpPr/>
            <p:nvPr/>
          </p:nvSpPr>
          <p:spPr>
            <a:xfrm>
              <a:off x="1493697" y="2295311"/>
              <a:ext cx="1124216" cy="7342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Linear Controller</a:t>
              </a:r>
            </a:p>
          </p:txBody>
        </p:sp>
        <p:cxnSp>
          <p:nvCxnSpPr>
            <p:cNvPr id="24" name="Straight Arrow Connector 23">
              <a:extLst>
                <a:ext uri="{FF2B5EF4-FFF2-40B4-BE49-F238E27FC236}">
                  <a16:creationId xmlns:a16="http://schemas.microsoft.com/office/drawing/2014/main" id="{D1B5C8B3-1D85-548F-BE2D-F72844EFBE91}"/>
                </a:ext>
              </a:extLst>
            </p:cNvPr>
            <p:cNvCxnSpPr>
              <a:cxnSpLocks/>
              <a:stCxn id="19" idx="3"/>
              <a:endCxn id="10" idx="3"/>
            </p:cNvCxnSpPr>
            <p:nvPr/>
          </p:nvCxnSpPr>
          <p:spPr>
            <a:xfrm flipV="1">
              <a:off x="2617913" y="2656814"/>
              <a:ext cx="567046" cy="5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E03C46D7-DF5B-0B64-1DE6-8E7E097C9608}"/>
                </a:ext>
              </a:extLst>
            </p:cNvPr>
            <p:cNvSpPr/>
            <p:nvPr/>
          </p:nvSpPr>
          <p:spPr>
            <a:xfrm>
              <a:off x="4042521" y="2509192"/>
              <a:ext cx="288500" cy="30653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766691D1-53D8-B6D3-2B55-BDC8E0083B68}"/>
                </a:ext>
              </a:extLst>
            </p:cNvPr>
            <p:cNvCxnSpPr>
              <a:cxnSpLocks/>
              <a:stCxn id="4" idx="1"/>
              <a:endCxn id="26" idx="4"/>
            </p:cNvCxnSpPr>
            <p:nvPr/>
          </p:nvCxnSpPr>
          <p:spPr>
            <a:xfrm rot="10800000">
              <a:off x="4186771" y="2815723"/>
              <a:ext cx="576560" cy="7626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884287D3-90E0-EA91-BA9C-9B45804F7D23}"/>
                </a:ext>
              </a:extLst>
            </p:cNvPr>
            <p:cNvCxnSpPr>
              <a:cxnSpLocks/>
              <a:stCxn id="26" idx="6"/>
              <a:endCxn id="5" idx="1"/>
            </p:cNvCxnSpPr>
            <p:nvPr/>
          </p:nvCxnSpPr>
          <p:spPr>
            <a:xfrm flipV="1">
              <a:off x="4331021" y="2662457"/>
              <a:ext cx="25335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0BF67682-42D0-2F8E-3D60-5412A081300B}"/>
                </a:ext>
              </a:extLst>
            </p:cNvPr>
            <p:cNvCxnSpPr>
              <a:cxnSpLocks/>
            </p:cNvCxnSpPr>
            <p:nvPr/>
          </p:nvCxnSpPr>
          <p:spPr>
            <a:xfrm>
              <a:off x="6097873" y="2868547"/>
              <a:ext cx="337483" cy="1078"/>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CFD7E5E-D0A4-B2D4-BB42-01080E98765C}"/>
                    </a:ext>
                  </a:extLst>
                </p:cNvPr>
                <p:cNvSpPr txBox="1"/>
                <p:nvPr/>
              </p:nvSpPr>
              <p:spPr>
                <a:xfrm>
                  <a:off x="2718970" y="2311537"/>
                  <a:ext cx="2500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oMath>
                    </m:oMathPara>
                  </a14:m>
                  <a:endParaRPr lang="en-US" dirty="0"/>
                </a:p>
              </p:txBody>
            </p:sp>
          </mc:Choice>
          <mc:Fallback xmlns="">
            <p:sp>
              <p:nvSpPr>
                <p:cNvPr id="79" name="TextBox 78">
                  <a:extLst>
                    <a:ext uri="{FF2B5EF4-FFF2-40B4-BE49-F238E27FC236}">
                      <a16:creationId xmlns:a16="http://schemas.microsoft.com/office/drawing/2014/main" id="{FCFD7E5E-D0A4-B2D4-BB42-01080E98765C}"/>
                    </a:ext>
                  </a:extLst>
                </p:cNvPr>
                <p:cNvSpPr txBox="1">
                  <a:spLocks noRot="1" noChangeAspect="1" noMove="1" noResize="1" noEditPoints="1" noAdjustHandles="1" noChangeArrowheads="1" noChangeShapeType="1" noTextEdit="1"/>
                </p:cNvSpPr>
                <p:nvPr/>
              </p:nvSpPr>
              <p:spPr>
                <a:xfrm>
                  <a:off x="2718970" y="2311537"/>
                  <a:ext cx="250080" cy="369332"/>
                </a:xfrm>
                <a:prstGeom prst="rect">
                  <a:avLst/>
                </a:prstGeom>
                <a:blipFill>
                  <a:blip r:embed="rId8"/>
                  <a:stretch>
                    <a:fillRect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BF79E41-0AF3-E035-529F-6D73A1BC9CC2}"/>
                    </a:ext>
                  </a:extLst>
                </p:cNvPr>
                <p:cNvSpPr txBox="1"/>
                <p:nvPr/>
              </p:nvSpPr>
              <p:spPr>
                <a:xfrm>
                  <a:off x="4272333" y="2346008"/>
                  <a:ext cx="2500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𝑢</m:t>
                        </m:r>
                      </m:oMath>
                    </m:oMathPara>
                  </a14:m>
                  <a:endParaRPr lang="en-US" dirty="0"/>
                </a:p>
              </p:txBody>
            </p:sp>
          </mc:Choice>
          <mc:Fallback xmlns="">
            <p:sp>
              <p:nvSpPr>
                <p:cNvPr id="80" name="TextBox 79">
                  <a:extLst>
                    <a:ext uri="{FF2B5EF4-FFF2-40B4-BE49-F238E27FC236}">
                      <a16:creationId xmlns:a16="http://schemas.microsoft.com/office/drawing/2014/main" id="{9BF79E41-0AF3-E035-529F-6D73A1BC9CC2}"/>
                    </a:ext>
                  </a:extLst>
                </p:cNvPr>
                <p:cNvSpPr txBox="1">
                  <a:spLocks noRot="1" noChangeAspect="1" noMove="1" noResize="1" noEditPoints="1" noAdjustHandles="1" noChangeArrowheads="1" noChangeShapeType="1" noTextEdit="1"/>
                </p:cNvSpPr>
                <p:nvPr/>
              </p:nvSpPr>
              <p:spPr>
                <a:xfrm>
                  <a:off x="4272333" y="2346008"/>
                  <a:ext cx="250080" cy="369332"/>
                </a:xfrm>
                <a:prstGeom prst="rect">
                  <a:avLst/>
                </a:prstGeom>
                <a:blipFill>
                  <a:blip r:embed="rId9"/>
                  <a:stretch>
                    <a:fillRect r="-14634"/>
                  </a:stretch>
                </a:blipFill>
              </p:spPr>
              <p:txBody>
                <a:bodyPr/>
                <a:lstStyle/>
                <a:p>
                  <a:r>
                    <a:rPr lang="en-US">
                      <a:noFill/>
                    </a:rPr>
                    <a:t> </a:t>
                  </a:r>
                </a:p>
              </p:txBody>
            </p:sp>
          </mc:Fallback>
        </mc:AlternateContent>
      </p:grpSp>
      <p:sp>
        <p:nvSpPr>
          <p:cNvPr id="10" name="Isosceles Triangle 9">
            <a:extLst>
              <a:ext uri="{FF2B5EF4-FFF2-40B4-BE49-F238E27FC236}">
                <a16:creationId xmlns:a16="http://schemas.microsoft.com/office/drawing/2014/main" id="{3A3C6DF0-4D8D-B9C6-B453-641F14DB9BB1}"/>
              </a:ext>
            </a:extLst>
          </p:cNvPr>
          <p:cNvSpPr/>
          <p:nvPr/>
        </p:nvSpPr>
        <p:spPr>
          <a:xfrm rot="5400000">
            <a:off x="3791297" y="2014040"/>
            <a:ext cx="431132" cy="69195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81076AE-DD79-8483-5687-640F014CD58F}"/>
                  </a:ext>
                </a:extLst>
              </p:cNvPr>
              <p:cNvSpPr txBox="1"/>
              <p:nvPr/>
            </p:nvSpPr>
            <p:spPr>
              <a:xfrm>
                <a:off x="3715085" y="2230759"/>
                <a:ext cx="377087"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20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𝛽</m:t>
                      </m:r>
                      <m:sSup>
                        <m:sSupPr>
                          <m:ctrlPr>
                            <a:rPr lang="en-US" sz="1200" i="1">
                              <a:solidFill>
                                <a:schemeClr val="tx1"/>
                              </a:solidFill>
                              <a:latin typeface="Cambria Math" panose="02040503050406030204" pitchFamily="18" charset="0"/>
                            </a:rPr>
                          </m:ctrlPr>
                        </m:sSupPr>
                        <m:e>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𝑥</m:t>
                              </m:r>
                            </m:e>
                          </m:d>
                        </m:e>
                        <m:sup>
                          <m:r>
                            <a:rPr lang="en-US" sz="1200" i="1">
                              <a:solidFill>
                                <a:schemeClr val="tx1"/>
                              </a:solidFill>
                              <a:latin typeface="Cambria Math" panose="02040503050406030204" pitchFamily="18" charset="0"/>
                            </a:rPr>
                            <m:t>−1</m:t>
                          </m:r>
                        </m:sup>
                      </m:sSup>
                    </m:oMath>
                  </m:oMathPara>
                </a14:m>
                <a:endParaRPr lang="en-US" sz="1200" dirty="0"/>
              </a:p>
            </p:txBody>
          </p:sp>
        </mc:Choice>
        <mc:Fallback xmlns="">
          <p:sp>
            <p:nvSpPr>
              <p:cNvPr id="17" name="TextBox 16">
                <a:extLst>
                  <a:ext uri="{FF2B5EF4-FFF2-40B4-BE49-F238E27FC236}">
                    <a16:creationId xmlns:a16="http://schemas.microsoft.com/office/drawing/2014/main" id="{C81076AE-DD79-8483-5687-640F014CD58F}"/>
                  </a:ext>
                </a:extLst>
              </p:cNvPr>
              <p:cNvSpPr txBox="1">
                <a:spLocks noRot="1" noChangeAspect="1" noMove="1" noResize="1" noEditPoints="1" noAdjustHandles="1" noChangeArrowheads="1" noChangeShapeType="1" noTextEdit="1"/>
              </p:cNvSpPr>
              <p:nvPr/>
            </p:nvSpPr>
            <p:spPr>
              <a:xfrm>
                <a:off x="3715085" y="2230759"/>
                <a:ext cx="377087" cy="276999"/>
              </a:xfrm>
              <a:prstGeom prst="rect">
                <a:avLst/>
              </a:prstGeom>
              <a:blipFill>
                <a:blip r:embed="rId10"/>
                <a:stretch>
                  <a:fillRect l="-37097" r="-29032" b="-6667"/>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0FC274B5-2824-023C-7AE5-42B28D7B207E}"/>
              </a:ext>
            </a:extLst>
          </p:cNvPr>
          <p:cNvCxnSpPr>
            <a:cxnSpLocks/>
            <a:stCxn id="10" idx="0"/>
            <a:endCxn id="26" idx="2"/>
          </p:cNvCxnSpPr>
          <p:nvPr/>
        </p:nvCxnSpPr>
        <p:spPr>
          <a:xfrm>
            <a:off x="4352840" y="2360017"/>
            <a:ext cx="165609" cy="5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3252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38BF9-455A-8E3E-C24D-D7CF417E2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677BD-2E10-0190-F24F-588F85ABAF56}"/>
              </a:ext>
            </a:extLst>
          </p:cNvPr>
          <p:cNvSpPr txBox="1">
            <a:spLocks/>
          </p:cNvSpPr>
          <p:nvPr/>
        </p:nvSpPr>
        <p:spPr>
          <a:xfrm>
            <a:off x="390042" y="655749"/>
            <a:ext cx="7144534" cy="600164"/>
          </a:xfrm>
          <a:prstGeom prst="rect">
            <a:avLst/>
          </a:prstGeom>
        </p:spPr>
        <p:txBody>
          <a:bodyP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endParaRPr lang="en-US" sz="3300"/>
          </a:p>
        </p:txBody>
      </p:sp>
      <p:sp>
        <p:nvSpPr>
          <p:cNvPr id="7" name="Title 6">
            <a:extLst>
              <a:ext uri="{FF2B5EF4-FFF2-40B4-BE49-F238E27FC236}">
                <a16:creationId xmlns:a16="http://schemas.microsoft.com/office/drawing/2014/main" id="{60D83878-6FFB-313A-C9FE-A4560E60A690}"/>
              </a:ext>
            </a:extLst>
          </p:cNvPr>
          <p:cNvSpPr>
            <a:spLocks noGrp="1"/>
          </p:cNvSpPr>
          <p:nvPr>
            <p:ph type="title"/>
          </p:nvPr>
        </p:nvSpPr>
        <p:spPr>
          <a:xfrm>
            <a:off x="2043539" y="13756"/>
            <a:ext cx="7100461" cy="535122"/>
          </a:xfrm>
        </p:spPr>
        <p:txBody>
          <a:bodyPr>
            <a:normAutofit fontScale="90000"/>
          </a:bodyPr>
          <a:lstStyle/>
          <a:p>
            <a:r>
              <a:rPr lang="en-US" sz="4388">
                <a:solidFill>
                  <a:srgbClr val="FFC000"/>
                </a:solidFill>
              </a:rPr>
              <a:t>IOL Formulation - Range</a:t>
            </a:r>
            <a:endParaRPr lang="en-US"/>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96BDC04B-36E0-904C-3A9D-2CF8F16F9759}"/>
                  </a:ext>
                </a:extLst>
              </p:cNvPr>
              <p:cNvSpPr>
                <a:spLocks noGrp="1"/>
              </p:cNvSpPr>
              <p:nvPr>
                <p:ph idx="1"/>
              </p:nvPr>
            </p:nvSpPr>
            <p:spPr>
              <a:xfrm>
                <a:off x="212272" y="561720"/>
                <a:ext cx="8229600" cy="3962406"/>
              </a:xfrm>
            </p:spPr>
            <p:txBody>
              <a:bodyPr vert="horz" lIns="68580" tIns="34290" rIns="68580" bIns="34290" rtlCol="0" anchor="t">
                <a:normAutofit fontScale="92500" lnSpcReduction="10000"/>
              </a:bodyPr>
              <a:lstStyle/>
              <a:p>
                <a:pPr marL="342424" indent="-342424"/>
                <a:r>
                  <a:rPr lang="en-US" sz="2100" dirty="0">
                    <a:ea typeface="Calibri"/>
                    <a:cs typeface="Calibri"/>
                  </a:rPr>
                  <a:t>Choosing </a:t>
                </a:r>
                <a14:m>
                  <m:oMath xmlns:m="http://schemas.openxmlformats.org/officeDocument/2006/math">
                    <m:r>
                      <a:rPr lang="en-US" sz="2100" i="1">
                        <a:latin typeface="Cambria Math" panose="02040503050406030204" pitchFamily="18" charset="0"/>
                        <a:ea typeface="Calibri"/>
                        <a:cs typeface="Calibri"/>
                      </a:rPr>
                      <m:t>h</m:t>
                    </m:r>
                    <m:d>
                      <m:dPr>
                        <m:ctrlPr>
                          <a:rPr lang="en-US" sz="2100" i="1">
                            <a:latin typeface="Cambria Math" panose="02040503050406030204" pitchFamily="18" charset="0"/>
                            <a:ea typeface="Calibri"/>
                            <a:cs typeface="Calibri"/>
                          </a:rPr>
                        </m:ctrlPr>
                      </m:dPr>
                      <m:e>
                        <m:r>
                          <a:rPr lang="en-US" sz="2100" i="1">
                            <a:latin typeface="Cambria Math" panose="02040503050406030204" pitchFamily="18" charset="0"/>
                            <a:ea typeface="Calibri"/>
                            <a:cs typeface="Calibri"/>
                          </a:rPr>
                          <m:t>𝑥</m:t>
                        </m:r>
                      </m:e>
                    </m:d>
                    <m:r>
                      <a:rPr lang="en-US" sz="2100" i="1">
                        <a:latin typeface="Cambria Math" panose="02040503050406030204" pitchFamily="18" charset="0"/>
                        <a:ea typeface="Calibri"/>
                        <a:cs typeface="Calibri"/>
                      </a:rPr>
                      <m:t>=</m:t>
                    </m:r>
                    <m:r>
                      <a:rPr lang="en-US" sz="2100" i="1" smtClean="0">
                        <a:solidFill>
                          <a:srgbClr val="00B050"/>
                        </a:solidFill>
                        <a:latin typeface="Cambria Math" panose="02040503050406030204" pitchFamily="18" charset="0"/>
                        <a:ea typeface="Calibri"/>
                        <a:cs typeface="Calibri"/>
                      </a:rPr>
                      <m:t>𝑅</m:t>
                    </m:r>
                  </m:oMath>
                </a14:m>
                <a:endParaRPr lang="en-US" sz="2100" dirty="0">
                  <a:ea typeface="Calibri"/>
                  <a:cs typeface="Calibri"/>
                </a:endParaRPr>
              </a:p>
              <a:p>
                <a:pPr marL="342424" indent="-342424"/>
                <a:r>
                  <a:rPr lang="en-US" sz="2100" dirty="0">
                    <a:ea typeface="Calibri"/>
                    <a:cs typeface="Calibri"/>
                  </a:rPr>
                  <a:t>The Linearized system follow the form of </a:t>
                </a:r>
              </a:p>
              <a:p>
                <a:pPr marL="0" indent="0" algn="ctr">
                  <a:buNone/>
                </a:pPr>
                <a14:m>
                  <m:oMathPara xmlns:m="http://schemas.openxmlformats.org/officeDocument/2006/math">
                    <m:oMathParaPr>
                      <m:jc m:val="centerGroup"/>
                    </m:oMathParaPr>
                    <m:oMath xmlns:m="http://schemas.openxmlformats.org/officeDocument/2006/math">
                      <m:acc>
                        <m:accPr>
                          <m:chr m:val="̇"/>
                          <m:ctrlPr>
                            <a:rPr lang="en-US" sz="2100" i="1">
                              <a:latin typeface="Cambria Math" panose="02040503050406030204" pitchFamily="18" charset="0"/>
                              <a:ea typeface="Cambria Math" panose="02040503050406030204" pitchFamily="18" charset="0"/>
                              <a:cs typeface="Calibri"/>
                            </a:rPr>
                          </m:ctrlPr>
                        </m:accPr>
                        <m:e>
                          <m:r>
                            <a:rPr lang="en-US" sz="2100" i="1">
                              <a:latin typeface="Cambria Math" panose="02040503050406030204" pitchFamily="18" charset="0"/>
                              <a:ea typeface="Cambria Math" panose="02040503050406030204" pitchFamily="18" charset="0"/>
                              <a:cs typeface="Calibri"/>
                            </a:rPr>
                            <m:t>𝜉</m:t>
                          </m:r>
                        </m:e>
                      </m:acc>
                      <m:r>
                        <a:rPr lang="en-US" sz="2100" i="1">
                          <a:latin typeface="Cambria Math" panose="02040503050406030204" pitchFamily="18" charset="0"/>
                          <a:ea typeface="Cambria Math" panose="02040503050406030204" pitchFamily="18" charset="0"/>
                          <a:cs typeface="Calibri"/>
                        </a:rPr>
                        <m:t>=</m:t>
                      </m:r>
                      <m:sSub>
                        <m:sSubPr>
                          <m:ctrlPr>
                            <a:rPr lang="en-US" sz="2100" i="1">
                              <a:latin typeface="Cambria Math" panose="02040503050406030204" pitchFamily="18" charset="0"/>
                              <a:ea typeface="Cambria Math" panose="02040503050406030204" pitchFamily="18" charset="0"/>
                              <a:cs typeface="Calibri"/>
                            </a:rPr>
                          </m:ctrlPr>
                        </m:sSubPr>
                        <m:e>
                          <m:r>
                            <a:rPr lang="en-US" sz="2100" i="1">
                              <a:latin typeface="Cambria Math" panose="02040503050406030204" pitchFamily="18" charset="0"/>
                              <a:ea typeface="Cambria Math" panose="02040503050406030204" pitchFamily="18" charset="0"/>
                              <a:cs typeface="Calibri"/>
                            </a:rPr>
                            <m:t>𝐴</m:t>
                          </m:r>
                        </m:e>
                        <m:sub>
                          <m:r>
                            <a:rPr lang="en-US" sz="2100" i="1">
                              <a:latin typeface="Cambria Math" panose="02040503050406030204" pitchFamily="18" charset="0"/>
                              <a:ea typeface="Cambria Math" panose="02040503050406030204" pitchFamily="18" charset="0"/>
                              <a:cs typeface="Calibri"/>
                            </a:rPr>
                            <m:t>𝑐</m:t>
                          </m:r>
                        </m:sub>
                      </m:sSub>
                      <m:r>
                        <a:rPr lang="en-US" sz="2100" i="1">
                          <a:latin typeface="Cambria Math" panose="02040503050406030204" pitchFamily="18" charset="0"/>
                          <a:ea typeface="Cambria Math" panose="02040503050406030204" pitchFamily="18" charset="0"/>
                          <a:cs typeface="Calibri"/>
                        </a:rPr>
                        <m:t>𝜉</m:t>
                      </m:r>
                      <m:r>
                        <a:rPr lang="en-US" sz="2100" i="1">
                          <a:latin typeface="Cambria Math" panose="02040503050406030204" pitchFamily="18" charset="0"/>
                          <a:ea typeface="Cambria Math" panose="02040503050406030204" pitchFamily="18" charset="0"/>
                          <a:cs typeface="Calibri"/>
                        </a:rPr>
                        <m:t>+</m:t>
                      </m:r>
                      <m:sSub>
                        <m:sSubPr>
                          <m:ctrlPr>
                            <a:rPr lang="en-US" sz="2100" i="1">
                              <a:latin typeface="Cambria Math" panose="02040503050406030204" pitchFamily="18" charset="0"/>
                              <a:ea typeface="Cambria Math" panose="02040503050406030204" pitchFamily="18" charset="0"/>
                              <a:cs typeface="Calibri"/>
                            </a:rPr>
                          </m:ctrlPr>
                        </m:sSubPr>
                        <m:e>
                          <m:r>
                            <a:rPr lang="en-US" sz="2100" i="1">
                              <a:latin typeface="Cambria Math" panose="02040503050406030204" pitchFamily="18" charset="0"/>
                              <a:ea typeface="Cambria Math" panose="02040503050406030204" pitchFamily="18" charset="0"/>
                              <a:cs typeface="Calibri"/>
                            </a:rPr>
                            <m:t>𝐵</m:t>
                          </m:r>
                        </m:e>
                        <m:sub>
                          <m:r>
                            <a:rPr lang="en-US" sz="2100" i="1">
                              <a:latin typeface="Cambria Math" panose="02040503050406030204" pitchFamily="18" charset="0"/>
                              <a:ea typeface="Cambria Math" panose="02040503050406030204" pitchFamily="18" charset="0"/>
                              <a:cs typeface="Calibri"/>
                            </a:rPr>
                            <m:t>𝑐</m:t>
                          </m:r>
                        </m:sub>
                      </m:sSub>
                      <m:r>
                        <a:rPr lang="en-US" sz="2100" i="1">
                          <a:latin typeface="Cambria Math" panose="02040503050406030204" pitchFamily="18" charset="0"/>
                          <a:ea typeface="Cambria Math" panose="02040503050406030204" pitchFamily="18" charset="0"/>
                          <a:cs typeface="Calibri"/>
                        </a:rPr>
                        <m:t>𝑣</m:t>
                      </m:r>
                      <m:r>
                        <a:rPr lang="en-US" sz="2100" i="1">
                          <a:latin typeface="Cambria Math" panose="02040503050406030204" pitchFamily="18" charset="0"/>
                          <a:ea typeface="Cambria Math" panose="02040503050406030204" pitchFamily="18" charset="0"/>
                          <a:cs typeface="Calibri"/>
                        </a:rPr>
                        <m:t>,</m:t>
                      </m:r>
                    </m:oMath>
                  </m:oMathPara>
                </a14:m>
                <a:endParaRPr lang="en-US" sz="2100" dirty="0">
                  <a:ea typeface="Cambria Math" panose="02040503050406030204" pitchFamily="18" charset="0"/>
                  <a:cs typeface="Calibri"/>
                </a:endParaRPr>
              </a:p>
              <a:p>
                <a:pPr marL="0" indent="0" algn="ctr">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ea typeface="Cambria Math" panose="02040503050406030204" pitchFamily="18" charset="0"/>
                          <a:cs typeface="Calibri"/>
                        </a:rPr>
                        <m:t>𝑦</m:t>
                      </m:r>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𝐶</m:t>
                      </m:r>
                      <m:r>
                        <a:rPr lang="en-US" sz="2100" i="1">
                          <a:latin typeface="Cambria Math" panose="02040503050406030204" pitchFamily="18" charset="0"/>
                          <a:ea typeface="Cambria Math" panose="02040503050406030204" pitchFamily="18" charset="0"/>
                          <a:cs typeface="Calibri"/>
                        </a:rPr>
                        <m:t>𝜉</m:t>
                      </m:r>
                      <m:r>
                        <a:rPr lang="en-US" sz="2100" i="1">
                          <a:latin typeface="Cambria Math" panose="02040503050406030204" pitchFamily="18" charset="0"/>
                          <a:ea typeface="Cambria Math" panose="02040503050406030204" pitchFamily="18" charset="0"/>
                          <a:cs typeface="Calibri"/>
                        </a:rPr>
                        <m:t>.</m:t>
                      </m:r>
                    </m:oMath>
                  </m:oMathPara>
                </a14:m>
                <a:endParaRPr lang="en-US" sz="2100" dirty="0">
                  <a:ea typeface="Calibri"/>
                  <a:cs typeface="Calibri"/>
                </a:endParaRPr>
              </a:p>
              <a:p>
                <a:pPr marL="342424" indent="-342424"/>
                <a:r>
                  <a:rPr lang="en-US" sz="2100" dirty="0">
                    <a:ea typeface="Calibri"/>
                    <a:cs typeface="Calibri"/>
                  </a:rPr>
                  <a:t>The relative degree between </a:t>
                </a:r>
                <a:r>
                  <a:rPr lang="en-US" sz="2100" i="1" dirty="0">
                    <a:solidFill>
                      <a:srgbClr val="00B050"/>
                    </a:solidFill>
                    <a:ea typeface="Calibri"/>
                    <a:cs typeface="Calibri"/>
                  </a:rPr>
                  <a:t>R</a:t>
                </a:r>
                <a:r>
                  <a:rPr lang="en-US" sz="2100" dirty="0">
                    <a:ea typeface="Calibri"/>
                    <a:cs typeface="Calibri"/>
                  </a:rPr>
                  <a:t> and the input </a:t>
                </a:r>
                <a:r>
                  <a:rPr lang="en-US" sz="2100" i="1" dirty="0">
                    <a:ea typeface="Calibri"/>
                    <a:cs typeface="Calibri"/>
                  </a:rPr>
                  <a:t>u</a:t>
                </a:r>
                <a:r>
                  <a:rPr lang="en-US" sz="2100" dirty="0">
                    <a:ea typeface="Calibri"/>
                    <a:cs typeface="Calibri"/>
                  </a:rPr>
                  <a:t> is 2, thus </a:t>
                </a:r>
                <a14:m>
                  <m:oMath xmlns:m="http://schemas.openxmlformats.org/officeDocument/2006/math">
                    <m:sSub>
                      <m:sSubPr>
                        <m:ctrlPr>
                          <a:rPr lang="en-US" sz="2100" i="1">
                            <a:latin typeface="Cambria Math" panose="02040503050406030204" pitchFamily="18" charset="0"/>
                            <a:ea typeface="Calibri"/>
                            <a:cs typeface="Calibri"/>
                          </a:rPr>
                        </m:ctrlPr>
                      </m:sSubPr>
                      <m:e>
                        <m:r>
                          <a:rPr lang="en-US" sz="2100" i="1">
                            <a:latin typeface="Cambria Math" panose="02040503050406030204" pitchFamily="18" charset="0"/>
                            <a:ea typeface="Calibri"/>
                            <a:cs typeface="Calibri"/>
                          </a:rPr>
                          <m:t>𝐴</m:t>
                        </m:r>
                      </m:e>
                      <m:sub>
                        <m:r>
                          <a:rPr lang="en-US" sz="2100" i="1">
                            <a:latin typeface="Cambria Math" panose="02040503050406030204" pitchFamily="18" charset="0"/>
                            <a:ea typeface="Calibri"/>
                            <a:cs typeface="Calibri"/>
                          </a:rPr>
                          <m:t>𝑐</m:t>
                        </m:r>
                      </m:sub>
                    </m:sSub>
                    <m:r>
                      <a:rPr lang="en-US" sz="2100" i="1">
                        <a:latin typeface="Cambria Math" panose="02040503050406030204" pitchFamily="18" charset="0"/>
                        <a:ea typeface="Cambria Math" panose="02040503050406030204" pitchFamily="18" charset="0"/>
                        <a:cs typeface="Calibri"/>
                      </a:rPr>
                      <m:t>≜</m:t>
                    </m:r>
                    <m:d>
                      <m:dPr>
                        <m:begChr m:val="["/>
                        <m:endChr m:val="]"/>
                        <m:ctrlPr>
                          <a:rPr lang="en-US" sz="2100" i="1">
                            <a:latin typeface="Cambria Math" panose="02040503050406030204" pitchFamily="18" charset="0"/>
                            <a:ea typeface="Calibri"/>
                            <a:cs typeface="Calibri"/>
                          </a:rPr>
                        </m:ctrlPr>
                      </m:dPr>
                      <m:e>
                        <m:m>
                          <m:mPr>
                            <m:mcs>
                              <m:mc>
                                <m:mcPr>
                                  <m:count m:val="2"/>
                                  <m:mcJc m:val="center"/>
                                </m:mcPr>
                              </m:mc>
                            </m:mcs>
                            <m:ctrlPr>
                              <a:rPr lang="en-US" sz="2100" i="1">
                                <a:latin typeface="Cambria Math" panose="02040503050406030204" pitchFamily="18" charset="0"/>
                                <a:ea typeface="Calibri"/>
                                <a:cs typeface="Calibri"/>
                              </a:rPr>
                            </m:ctrlPr>
                          </m:mPr>
                          <m:mr>
                            <m:e>
                              <m:r>
                                <m:rPr>
                                  <m:brk m:alnAt="7"/>
                                </m:rPr>
                                <a:rPr lang="en-US" sz="2100" i="1">
                                  <a:latin typeface="Cambria Math" panose="02040503050406030204" pitchFamily="18" charset="0"/>
                                  <a:ea typeface="Calibri"/>
                                  <a:cs typeface="Calibri"/>
                                </a:rPr>
                                <m:t>0</m:t>
                              </m:r>
                            </m:e>
                            <m:e>
                              <m:r>
                                <a:rPr lang="en-US" sz="2100" i="1">
                                  <a:latin typeface="Cambria Math" panose="02040503050406030204" pitchFamily="18" charset="0"/>
                                  <a:ea typeface="Calibri"/>
                                  <a:cs typeface="Calibri"/>
                                </a:rPr>
                                <m:t>1</m:t>
                              </m:r>
                            </m:e>
                          </m:mr>
                          <m:mr>
                            <m:e>
                              <m:r>
                                <a:rPr lang="en-US" sz="2100" i="1">
                                  <a:latin typeface="Cambria Math" panose="02040503050406030204" pitchFamily="18" charset="0"/>
                                  <a:ea typeface="Calibri"/>
                                  <a:cs typeface="Calibri"/>
                                </a:rPr>
                                <m:t>0</m:t>
                              </m:r>
                            </m:e>
                            <m:e>
                              <m:r>
                                <a:rPr lang="en-US" sz="2100" i="1">
                                  <a:latin typeface="Cambria Math" panose="02040503050406030204" pitchFamily="18" charset="0"/>
                                  <a:ea typeface="Calibri"/>
                                  <a:cs typeface="Calibri"/>
                                </a:rPr>
                                <m:t>0</m:t>
                              </m:r>
                            </m:e>
                          </m:mr>
                        </m:m>
                      </m:e>
                    </m:d>
                    <m:r>
                      <a:rPr lang="en-US" sz="2100" i="1">
                        <a:latin typeface="Cambria Math" panose="02040503050406030204" pitchFamily="18" charset="0"/>
                        <a:ea typeface="Calibri"/>
                        <a:cs typeface="Calibri"/>
                      </a:rPr>
                      <m:t>, </m:t>
                    </m:r>
                    <m:sSub>
                      <m:sSubPr>
                        <m:ctrlPr>
                          <a:rPr lang="en-US" sz="2100" i="1">
                            <a:latin typeface="Cambria Math" panose="02040503050406030204" pitchFamily="18" charset="0"/>
                            <a:ea typeface="Calibri"/>
                            <a:cs typeface="Calibri"/>
                          </a:rPr>
                        </m:ctrlPr>
                      </m:sSubPr>
                      <m:e>
                        <m:r>
                          <a:rPr lang="en-US" sz="2100" i="1">
                            <a:latin typeface="Cambria Math" panose="02040503050406030204" pitchFamily="18" charset="0"/>
                            <a:ea typeface="Calibri"/>
                            <a:cs typeface="Calibri"/>
                          </a:rPr>
                          <m:t>𝐵</m:t>
                        </m:r>
                      </m:e>
                      <m:sub>
                        <m:r>
                          <a:rPr lang="en-US" sz="2100" i="1">
                            <a:latin typeface="Cambria Math" panose="02040503050406030204" pitchFamily="18" charset="0"/>
                            <a:ea typeface="Calibri"/>
                            <a:cs typeface="Calibri"/>
                          </a:rPr>
                          <m:t>𝑐</m:t>
                        </m:r>
                      </m:sub>
                    </m:sSub>
                    <m:r>
                      <a:rPr lang="en-US" sz="2100" i="1">
                        <a:latin typeface="Cambria Math" panose="02040503050406030204" pitchFamily="18" charset="0"/>
                        <a:ea typeface="Cambria Math" panose="02040503050406030204" pitchFamily="18" charset="0"/>
                        <a:cs typeface="Calibri"/>
                      </a:rPr>
                      <m:t>≜ </m:t>
                    </m:r>
                    <m:d>
                      <m:dPr>
                        <m:begChr m:val="["/>
                        <m:endChr m:val="]"/>
                        <m:ctrlPr>
                          <a:rPr lang="en-US" sz="2100" i="1">
                            <a:latin typeface="Cambria Math" panose="02040503050406030204" pitchFamily="18" charset="0"/>
                            <a:ea typeface="Cambria Math" panose="02040503050406030204" pitchFamily="18" charset="0"/>
                            <a:cs typeface="Calibri"/>
                          </a:rPr>
                        </m:ctrlPr>
                      </m:dPr>
                      <m:e>
                        <m:eqArr>
                          <m:eqArrPr>
                            <m:ctrlPr>
                              <a:rPr lang="en-US" sz="2100" i="1">
                                <a:latin typeface="Cambria Math" panose="02040503050406030204" pitchFamily="18" charset="0"/>
                                <a:ea typeface="Cambria Math" panose="02040503050406030204" pitchFamily="18" charset="0"/>
                                <a:cs typeface="Calibri"/>
                              </a:rPr>
                            </m:ctrlPr>
                          </m:eqArrPr>
                          <m:e>
                            <m:r>
                              <a:rPr lang="en-US" sz="2100" i="1">
                                <a:latin typeface="Cambria Math" panose="02040503050406030204" pitchFamily="18" charset="0"/>
                                <a:ea typeface="Cambria Math" panose="02040503050406030204" pitchFamily="18" charset="0"/>
                                <a:cs typeface="Calibri"/>
                              </a:rPr>
                              <m:t>0</m:t>
                            </m:r>
                          </m:e>
                          <m:e>
                            <m:r>
                              <a:rPr lang="en-US" sz="2100" i="1">
                                <a:latin typeface="Cambria Math" panose="02040503050406030204" pitchFamily="18" charset="0"/>
                                <a:ea typeface="Cambria Math" panose="02040503050406030204" pitchFamily="18" charset="0"/>
                                <a:cs typeface="Calibri"/>
                              </a:rPr>
                              <m:t>1</m:t>
                            </m:r>
                          </m:e>
                        </m:eqArr>
                      </m:e>
                    </m:d>
                    <m:r>
                      <a:rPr lang="en-US" sz="2100" i="1">
                        <a:latin typeface="Cambria Math" panose="02040503050406030204" pitchFamily="18" charset="0"/>
                        <a:ea typeface="Cambria Math" panose="02040503050406030204" pitchFamily="18" charset="0"/>
                        <a:cs typeface="Calibri"/>
                      </a:rPr>
                      <m:t>, </m:t>
                    </m:r>
                    <m:sSub>
                      <m:sSubPr>
                        <m:ctrlPr>
                          <a:rPr lang="en-US" sz="2100" i="1">
                            <a:latin typeface="Cambria Math" panose="02040503050406030204" pitchFamily="18" charset="0"/>
                            <a:ea typeface="Cambria Math" panose="02040503050406030204" pitchFamily="18" charset="0"/>
                            <a:cs typeface="Calibri"/>
                          </a:rPr>
                        </m:ctrlPr>
                      </m:sSubPr>
                      <m:e>
                        <m:r>
                          <a:rPr lang="en-US" sz="2100" i="1">
                            <a:latin typeface="Cambria Math" panose="02040503050406030204" pitchFamily="18" charset="0"/>
                            <a:ea typeface="Cambria Math" panose="02040503050406030204" pitchFamily="18" charset="0"/>
                            <a:cs typeface="Calibri"/>
                          </a:rPr>
                          <m:t>𝐶</m:t>
                        </m:r>
                      </m:e>
                      <m:sub>
                        <m:r>
                          <a:rPr lang="en-US" sz="2100" i="1">
                            <a:latin typeface="Cambria Math" panose="02040503050406030204" pitchFamily="18" charset="0"/>
                            <a:ea typeface="Cambria Math" panose="02040503050406030204" pitchFamily="18" charset="0"/>
                            <a:cs typeface="Calibri"/>
                          </a:rPr>
                          <m:t>𝑐</m:t>
                        </m:r>
                      </m:sub>
                    </m:sSub>
                    <m:r>
                      <a:rPr lang="en-US" sz="2100" i="1">
                        <a:latin typeface="Cambria Math" panose="02040503050406030204" pitchFamily="18" charset="0"/>
                        <a:ea typeface="Cambria Math" panose="02040503050406030204" pitchFamily="18" charset="0"/>
                        <a:cs typeface="Calibri"/>
                      </a:rPr>
                      <m:t>≜</m:t>
                    </m:r>
                    <m:d>
                      <m:dPr>
                        <m:begChr m:val="["/>
                        <m:endChr m:val="]"/>
                        <m:ctrlPr>
                          <a:rPr lang="en-US" sz="2100" i="1">
                            <a:latin typeface="Cambria Math" panose="02040503050406030204" pitchFamily="18" charset="0"/>
                            <a:ea typeface="Cambria Math" panose="02040503050406030204" pitchFamily="18" charset="0"/>
                            <a:cs typeface="Calibri"/>
                          </a:rPr>
                        </m:ctrlPr>
                      </m:dPr>
                      <m:e>
                        <m:r>
                          <a:rPr lang="en-US" sz="2100" i="1">
                            <a:latin typeface="Cambria Math" panose="02040503050406030204" pitchFamily="18" charset="0"/>
                            <a:ea typeface="Cambria Math" panose="02040503050406030204" pitchFamily="18" charset="0"/>
                            <a:cs typeface="Calibri"/>
                          </a:rPr>
                          <m:t>1 0</m:t>
                        </m:r>
                      </m:e>
                    </m:d>
                    <m:r>
                      <a:rPr lang="en-US" sz="2100" i="1">
                        <a:latin typeface="Cambria Math" panose="02040503050406030204" pitchFamily="18" charset="0"/>
                        <a:ea typeface="Cambria Math" panose="02040503050406030204" pitchFamily="18" charset="0"/>
                        <a:cs typeface="Calibri"/>
                      </a:rPr>
                      <m:t>.</m:t>
                    </m:r>
                  </m:oMath>
                </a14:m>
                <a:endParaRPr lang="en-US" sz="2100" dirty="0">
                  <a:ea typeface="Calibri"/>
                  <a:cs typeface="Calibri"/>
                </a:endParaRPr>
              </a:p>
              <a:p>
                <a:pPr marL="342424" indent="-342424"/>
                <a:r>
                  <a:rPr lang="en-US" sz="2100" dirty="0">
                    <a:ea typeface="Calibri"/>
                    <a:cs typeface="Calibri"/>
                  </a:rPr>
                  <a:t>The linearizing input </a:t>
                </a:r>
                <a:r>
                  <a:rPr lang="en-US" sz="2100" i="1" dirty="0">
                    <a:ea typeface="Calibri"/>
                    <a:cs typeface="Calibri"/>
                  </a:rPr>
                  <a:t>u</a:t>
                </a:r>
                <a:r>
                  <a:rPr lang="en-US" sz="2100" dirty="0">
                    <a:ea typeface="Calibri"/>
                    <a:cs typeface="Calibri"/>
                  </a:rPr>
                  <a:t> is given by </a:t>
                </a:r>
                <a14:m>
                  <m:oMath xmlns:m="http://schemas.openxmlformats.org/officeDocument/2006/math">
                    <m:r>
                      <a:rPr lang="en-US" sz="2100" i="1">
                        <a:latin typeface="Cambria Math" panose="02040503050406030204" pitchFamily="18" charset="0"/>
                        <a:ea typeface="Calibri"/>
                        <a:cs typeface="Calibri"/>
                      </a:rPr>
                      <m:t>𝑢</m:t>
                    </m:r>
                    <m:r>
                      <a:rPr lang="en-US" sz="2100" i="1">
                        <a:latin typeface="Cambria Math" panose="02040503050406030204" pitchFamily="18" charset="0"/>
                        <a:ea typeface="Calibri"/>
                        <a:cs typeface="Calibri"/>
                      </a:rPr>
                      <m:t>=</m:t>
                    </m:r>
                    <m:r>
                      <a:rPr lang="en-US" sz="2100" i="1">
                        <a:latin typeface="Cambria Math" panose="02040503050406030204" pitchFamily="18" charset="0"/>
                        <a:ea typeface="Calibri"/>
                        <a:cs typeface="Calibri"/>
                      </a:rPr>
                      <m:t>𝛽</m:t>
                    </m:r>
                    <m:sSup>
                      <m:sSupPr>
                        <m:ctrlPr>
                          <a:rPr lang="en-US" sz="2100" i="1">
                            <a:latin typeface="Cambria Math" panose="02040503050406030204" pitchFamily="18" charset="0"/>
                            <a:ea typeface="Calibri"/>
                            <a:cs typeface="Calibri"/>
                          </a:rPr>
                        </m:ctrlPr>
                      </m:sSupPr>
                      <m:e>
                        <m:d>
                          <m:dPr>
                            <m:ctrlPr>
                              <a:rPr lang="en-US" sz="2100" i="1">
                                <a:latin typeface="Cambria Math" panose="02040503050406030204" pitchFamily="18" charset="0"/>
                                <a:ea typeface="Calibri"/>
                                <a:cs typeface="Calibri"/>
                              </a:rPr>
                            </m:ctrlPr>
                          </m:dPr>
                          <m:e>
                            <m:r>
                              <a:rPr lang="en-US" sz="2100" i="1">
                                <a:latin typeface="Cambria Math" panose="02040503050406030204" pitchFamily="18" charset="0"/>
                                <a:ea typeface="Calibri"/>
                                <a:cs typeface="Calibri"/>
                              </a:rPr>
                              <m:t>𝑥</m:t>
                            </m:r>
                          </m:e>
                        </m:d>
                      </m:e>
                      <m:sup>
                        <m:r>
                          <a:rPr lang="en-US" sz="2100" i="1">
                            <a:latin typeface="Cambria Math" panose="02040503050406030204" pitchFamily="18" charset="0"/>
                            <a:ea typeface="Calibri"/>
                            <a:cs typeface="Calibri"/>
                          </a:rPr>
                          <m:t>−1</m:t>
                        </m:r>
                      </m:sup>
                    </m:sSup>
                    <m:d>
                      <m:dPr>
                        <m:ctrlPr>
                          <a:rPr lang="en-US" sz="2100" i="1">
                            <a:latin typeface="Cambria Math" panose="02040503050406030204" pitchFamily="18" charset="0"/>
                            <a:ea typeface="Calibri"/>
                            <a:cs typeface="Calibri"/>
                          </a:rPr>
                        </m:ctrlPr>
                      </m:dPr>
                      <m:e>
                        <m:r>
                          <a:rPr lang="en-US" sz="2100" i="1">
                            <a:latin typeface="Cambria Math" panose="02040503050406030204" pitchFamily="18" charset="0"/>
                            <a:ea typeface="Calibri"/>
                            <a:cs typeface="Calibri"/>
                          </a:rPr>
                          <m:t>𝛼</m:t>
                        </m:r>
                        <m:d>
                          <m:dPr>
                            <m:ctrlPr>
                              <a:rPr lang="en-US" sz="2100" i="1">
                                <a:latin typeface="Cambria Math" panose="02040503050406030204" pitchFamily="18" charset="0"/>
                                <a:ea typeface="Calibri"/>
                                <a:cs typeface="Calibri"/>
                              </a:rPr>
                            </m:ctrlPr>
                          </m:dPr>
                          <m:e>
                            <m:r>
                              <a:rPr lang="en-US" sz="2100" i="1">
                                <a:latin typeface="Cambria Math" panose="02040503050406030204" pitchFamily="18" charset="0"/>
                                <a:ea typeface="Calibri"/>
                                <a:cs typeface="Calibri"/>
                              </a:rPr>
                              <m:t>𝑥</m:t>
                            </m:r>
                            <m:r>
                              <a:rPr lang="en-US" sz="2100" i="1">
                                <a:latin typeface="Cambria Math" panose="02040503050406030204" pitchFamily="18" charset="0"/>
                                <a:ea typeface="Calibri"/>
                                <a:cs typeface="Calibri"/>
                              </a:rPr>
                              <m:t>,</m:t>
                            </m:r>
                            <m:r>
                              <a:rPr lang="en-US" sz="2100" i="1">
                                <a:latin typeface="Cambria Math" panose="02040503050406030204" pitchFamily="18" charset="0"/>
                                <a:ea typeface="Calibri"/>
                                <a:cs typeface="Calibri"/>
                              </a:rPr>
                              <m:t>𝑤</m:t>
                            </m:r>
                          </m:e>
                        </m:d>
                        <m:r>
                          <a:rPr lang="en-US" sz="2100" i="1">
                            <a:latin typeface="Cambria Math" panose="02040503050406030204" pitchFamily="18" charset="0"/>
                            <a:ea typeface="Calibri"/>
                            <a:cs typeface="Calibri"/>
                          </a:rPr>
                          <m:t>+</m:t>
                        </m:r>
                        <m:sSub>
                          <m:sSubPr>
                            <m:ctrlPr>
                              <a:rPr lang="en-US" sz="2100" i="1" smtClean="0">
                                <a:solidFill>
                                  <a:srgbClr val="C00000"/>
                                </a:solidFill>
                                <a:latin typeface="Cambria Math" panose="02040503050406030204" pitchFamily="18" charset="0"/>
                                <a:ea typeface="Calibri"/>
                                <a:cs typeface="Calibri"/>
                              </a:rPr>
                            </m:ctrlPr>
                          </m:sSubPr>
                          <m:e>
                            <m:r>
                              <a:rPr lang="en-US" sz="2100" i="1">
                                <a:solidFill>
                                  <a:srgbClr val="C00000"/>
                                </a:solidFill>
                                <a:latin typeface="Cambria Math" panose="02040503050406030204" pitchFamily="18" charset="0"/>
                                <a:ea typeface="Calibri"/>
                                <a:cs typeface="Calibri"/>
                              </a:rPr>
                              <m:t>𝑣</m:t>
                            </m:r>
                          </m:e>
                          <m:sub>
                            <m:r>
                              <a:rPr lang="en-US" sz="2100" i="1">
                                <a:solidFill>
                                  <a:srgbClr val="C00000"/>
                                </a:solidFill>
                                <a:latin typeface="Cambria Math" panose="02040503050406030204" pitchFamily="18" charset="0"/>
                                <a:ea typeface="Calibri"/>
                                <a:cs typeface="Calibri"/>
                              </a:rPr>
                              <m:t>𝑅</m:t>
                            </m:r>
                          </m:sub>
                        </m:sSub>
                      </m:e>
                    </m:d>
                    <m:r>
                      <a:rPr lang="en-US" sz="2100" i="1">
                        <a:latin typeface="Cambria Math" panose="02040503050406030204" pitchFamily="18" charset="0"/>
                        <a:ea typeface="Calibri"/>
                        <a:cs typeface="Calibri"/>
                      </a:rPr>
                      <m:t> </m:t>
                    </m:r>
                  </m:oMath>
                </a14:m>
                <a:endParaRPr lang="en-US" sz="2100" dirty="0">
                  <a:ea typeface="Calibri"/>
                  <a:cs typeface="Calibri"/>
                </a:endParaRPr>
              </a:p>
              <a:p>
                <a:pPr marL="342424" indent="-342424"/>
                <a:r>
                  <a:rPr lang="en-US" sz="2100" dirty="0">
                    <a:ea typeface="Calibri"/>
                    <a:cs typeface="Calibri"/>
                  </a:rPr>
                  <a:t>Where </a:t>
                </a:r>
                <a14:m>
                  <m:oMath xmlns:m="http://schemas.openxmlformats.org/officeDocument/2006/math">
                    <m:r>
                      <m:rPr>
                        <m:sty m:val="p"/>
                      </m:rPr>
                      <a:rPr lang="en-US" sz="2100" i="1">
                        <a:latin typeface="Cambria Math" panose="02040503050406030204" pitchFamily="18" charset="0"/>
                        <a:ea typeface="Calibri"/>
                        <a:cs typeface="Calibri"/>
                      </a:rPr>
                      <m:t>α</m:t>
                    </m:r>
                    <m:d>
                      <m:dPr>
                        <m:ctrlPr>
                          <a:rPr lang="en-US" sz="2100" i="1">
                            <a:latin typeface="Cambria Math" panose="02040503050406030204" pitchFamily="18" charset="0"/>
                            <a:ea typeface="Calibri"/>
                            <a:cs typeface="Calibri"/>
                          </a:rPr>
                        </m:ctrlPr>
                      </m:dPr>
                      <m:e>
                        <m:r>
                          <a:rPr lang="en-US" sz="2100" i="1">
                            <a:latin typeface="Cambria Math" panose="02040503050406030204" pitchFamily="18" charset="0"/>
                            <a:ea typeface="Calibri"/>
                            <a:cs typeface="Calibri"/>
                          </a:rPr>
                          <m:t>𝑥</m:t>
                        </m:r>
                        <m:r>
                          <a:rPr lang="en-US" sz="2100" i="1">
                            <a:latin typeface="Cambria Math" panose="02040503050406030204" pitchFamily="18" charset="0"/>
                            <a:ea typeface="Calibri"/>
                            <a:cs typeface="Calibri"/>
                          </a:rPr>
                          <m:t>,</m:t>
                        </m:r>
                        <m:r>
                          <a:rPr lang="en-US" sz="2100" i="1">
                            <a:latin typeface="Cambria Math" panose="02040503050406030204" pitchFamily="18" charset="0"/>
                            <a:ea typeface="Calibri"/>
                            <a:cs typeface="Calibri"/>
                          </a:rPr>
                          <m:t>𝑤</m:t>
                        </m:r>
                      </m:e>
                    </m:d>
                    <m:r>
                      <a:rPr lang="en-US" sz="2100" i="1">
                        <a:latin typeface="Cambria Math" panose="02040503050406030204" pitchFamily="18" charset="0"/>
                        <a:ea typeface="Cambria Math" panose="02040503050406030204" pitchFamily="18" charset="0"/>
                        <a:cs typeface="Calibri"/>
                      </a:rPr>
                      <m:t>≜ </m:t>
                    </m:r>
                    <m:f>
                      <m:fPr>
                        <m:ctrlPr>
                          <a:rPr lang="en-US" sz="2100" i="1">
                            <a:latin typeface="Cambria Math" panose="02040503050406030204" pitchFamily="18" charset="0"/>
                            <a:ea typeface="Cambria Math" panose="02040503050406030204" pitchFamily="18" charset="0"/>
                            <a:cs typeface="Calibri"/>
                          </a:rPr>
                        </m:ctrlPr>
                      </m:fPr>
                      <m:num>
                        <m:f>
                          <m:fPr>
                            <m:ctrlPr>
                              <a:rPr lang="en-US" sz="2100" i="1">
                                <a:latin typeface="Cambria Math" panose="02040503050406030204" pitchFamily="18" charset="0"/>
                                <a:ea typeface="Cambria Math" panose="02040503050406030204" pitchFamily="18" charset="0"/>
                                <a:cs typeface="Calibri"/>
                              </a:rPr>
                            </m:ctrlPr>
                          </m:fPr>
                          <m:num>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h</m:t>
                            </m:r>
                          </m:num>
                          <m:den>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𝑥</m:t>
                            </m:r>
                          </m:den>
                        </m:f>
                        <m:r>
                          <a:rPr lang="en-US" sz="2100" i="1">
                            <a:latin typeface="Cambria Math" panose="02040503050406030204" pitchFamily="18" charset="0"/>
                            <a:ea typeface="Cambria Math" panose="02040503050406030204" pitchFamily="18" charset="0"/>
                            <a:cs typeface="Calibri"/>
                          </a:rPr>
                          <m:t> </m:t>
                        </m:r>
                        <m:r>
                          <a:rPr lang="en-US" sz="2100" i="1">
                            <a:latin typeface="Cambria Math" panose="02040503050406030204" pitchFamily="18" charset="0"/>
                            <a:ea typeface="Cambria Math" panose="02040503050406030204" pitchFamily="18" charset="0"/>
                            <a:cs typeface="Calibri"/>
                          </a:rPr>
                          <m:t>𝑓</m:t>
                        </m:r>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𝑥</m:t>
                        </m:r>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𝑤</m:t>
                        </m:r>
                        <m:r>
                          <a:rPr lang="en-US" sz="2100" i="1">
                            <a:latin typeface="Cambria Math" panose="02040503050406030204" pitchFamily="18" charset="0"/>
                            <a:ea typeface="Cambria Math" panose="02040503050406030204" pitchFamily="18" charset="0"/>
                            <a:cs typeface="Calibri"/>
                          </a:rPr>
                          <m:t>)</m:t>
                        </m:r>
                      </m:num>
                      <m:den>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𝑥</m:t>
                        </m:r>
                      </m:den>
                    </m:f>
                    <m:r>
                      <a:rPr lang="en-US" sz="2100" i="1">
                        <a:latin typeface="Cambria Math" panose="02040503050406030204" pitchFamily="18" charset="0"/>
                        <a:ea typeface="Cambria Math" panose="02040503050406030204" pitchFamily="18" charset="0"/>
                        <a:cs typeface="Calibri"/>
                      </a:rPr>
                      <m:t>𝑓</m:t>
                    </m:r>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𝑥</m:t>
                    </m:r>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𝑤</m:t>
                    </m:r>
                    <m:r>
                      <a:rPr lang="en-US" sz="2100" i="1">
                        <a:latin typeface="Cambria Math" panose="02040503050406030204" pitchFamily="18" charset="0"/>
                        <a:ea typeface="Cambria Math" panose="02040503050406030204" pitchFamily="18" charset="0"/>
                        <a:cs typeface="Calibri"/>
                      </a:rPr>
                      <m:t>)</m:t>
                    </m:r>
                  </m:oMath>
                </a14:m>
                <a:r>
                  <a:rPr lang="en-US" sz="2100" dirty="0">
                    <a:ea typeface="Calibri"/>
                    <a:cs typeface="Calibri"/>
                  </a:rPr>
                  <a:t> and </a:t>
                </a:r>
                <a14:m>
                  <m:oMath xmlns:m="http://schemas.openxmlformats.org/officeDocument/2006/math">
                    <m:r>
                      <a:rPr lang="en-US" sz="2100" i="1">
                        <a:latin typeface="Cambria Math" panose="02040503050406030204" pitchFamily="18" charset="0"/>
                        <a:ea typeface="Cambria Math" panose="02040503050406030204" pitchFamily="18" charset="0"/>
                        <a:cs typeface="Calibri"/>
                      </a:rPr>
                      <m:t>𝛽</m:t>
                    </m:r>
                    <m:d>
                      <m:dPr>
                        <m:ctrlPr>
                          <a:rPr lang="en-US" sz="2100" i="1">
                            <a:latin typeface="Cambria Math" panose="02040503050406030204" pitchFamily="18" charset="0"/>
                            <a:ea typeface="Cambria Math" panose="02040503050406030204" pitchFamily="18" charset="0"/>
                            <a:cs typeface="Calibri"/>
                          </a:rPr>
                        </m:ctrlPr>
                      </m:dPr>
                      <m:e>
                        <m:r>
                          <a:rPr lang="en-US" sz="2100" i="1">
                            <a:latin typeface="Cambria Math" panose="02040503050406030204" pitchFamily="18" charset="0"/>
                            <a:ea typeface="Cambria Math" panose="02040503050406030204" pitchFamily="18" charset="0"/>
                            <a:cs typeface="Calibri"/>
                          </a:rPr>
                          <m:t>𝑥</m:t>
                        </m:r>
                      </m:e>
                    </m:d>
                    <m:r>
                      <a:rPr lang="en-US" sz="2100" i="1">
                        <a:latin typeface="Cambria Math" panose="02040503050406030204" pitchFamily="18" charset="0"/>
                        <a:ea typeface="Cambria Math" panose="02040503050406030204" pitchFamily="18" charset="0"/>
                        <a:cs typeface="Calibri"/>
                      </a:rPr>
                      <m:t>≜</m:t>
                    </m:r>
                    <m:f>
                      <m:fPr>
                        <m:ctrlPr>
                          <a:rPr lang="en-US" sz="2100" i="1">
                            <a:latin typeface="Cambria Math" panose="02040503050406030204" pitchFamily="18" charset="0"/>
                            <a:ea typeface="Cambria Math" panose="02040503050406030204" pitchFamily="18" charset="0"/>
                            <a:cs typeface="Calibri"/>
                          </a:rPr>
                        </m:ctrlPr>
                      </m:fPr>
                      <m:num>
                        <m:f>
                          <m:fPr>
                            <m:ctrlPr>
                              <a:rPr lang="en-US" sz="2100" i="1">
                                <a:latin typeface="Cambria Math" panose="02040503050406030204" pitchFamily="18" charset="0"/>
                                <a:ea typeface="Cambria Math" panose="02040503050406030204" pitchFamily="18" charset="0"/>
                                <a:cs typeface="Calibri"/>
                              </a:rPr>
                            </m:ctrlPr>
                          </m:fPr>
                          <m:num>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h</m:t>
                            </m:r>
                          </m:num>
                          <m:den>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𝑥</m:t>
                            </m:r>
                          </m:den>
                        </m:f>
                        <m:r>
                          <a:rPr lang="en-US" sz="2100" i="1">
                            <a:latin typeface="Cambria Math" panose="02040503050406030204" pitchFamily="18" charset="0"/>
                            <a:ea typeface="Cambria Math" panose="02040503050406030204" pitchFamily="18" charset="0"/>
                            <a:cs typeface="Calibri"/>
                          </a:rPr>
                          <m:t> </m:t>
                        </m:r>
                        <m:r>
                          <a:rPr lang="en-US" sz="2100" i="1">
                            <a:latin typeface="Cambria Math" panose="02040503050406030204" pitchFamily="18" charset="0"/>
                            <a:ea typeface="Cambria Math" panose="02040503050406030204" pitchFamily="18" charset="0"/>
                            <a:cs typeface="Calibri"/>
                          </a:rPr>
                          <m:t>𝑓</m:t>
                        </m:r>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𝑥</m:t>
                        </m:r>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𝑤</m:t>
                        </m:r>
                        <m:r>
                          <a:rPr lang="en-US" sz="2100" i="1">
                            <a:latin typeface="Cambria Math" panose="02040503050406030204" pitchFamily="18" charset="0"/>
                            <a:ea typeface="Cambria Math" panose="02040503050406030204" pitchFamily="18" charset="0"/>
                            <a:cs typeface="Calibri"/>
                          </a:rPr>
                          <m:t>)</m:t>
                        </m:r>
                      </m:num>
                      <m:den>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𝑥</m:t>
                        </m:r>
                      </m:den>
                    </m:f>
                    <m:r>
                      <a:rPr lang="en-US" sz="2100" i="1">
                        <a:latin typeface="Cambria Math" panose="02040503050406030204" pitchFamily="18" charset="0"/>
                        <a:ea typeface="Cambria Math" panose="02040503050406030204" pitchFamily="18" charset="0"/>
                        <a:cs typeface="Calibri"/>
                      </a:rPr>
                      <m:t>𝑔</m:t>
                    </m:r>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𝑥</m:t>
                    </m:r>
                    <m:r>
                      <a:rPr lang="en-US" sz="2100" i="1">
                        <a:latin typeface="Cambria Math" panose="02040503050406030204" pitchFamily="18" charset="0"/>
                        <a:ea typeface="Cambria Math" panose="02040503050406030204" pitchFamily="18" charset="0"/>
                        <a:cs typeface="Calibri"/>
                      </a:rPr>
                      <m:t>)</m:t>
                    </m:r>
                  </m:oMath>
                </a14:m>
                <a:endParaRPr lang="en-US" sz="2100" dirty="0">
                  <a:ea typeface="Calibri"/>
                  <a:cs typeface="Calibri"/>
                </a:endParaRPr>
              </a:p>
              <a:p>
                <a:pPr marL="342424" indent="-342424"/>
                <a:r>
                  <a:rPr lang="en-US" sz="2100" dirty="0">
                    <a:ea typeface="Calibri"/>
                    <a:cs typeface="Calibri"/>
                  </a:rPr>
                  <a:t>Choosing </a:t>
                </a:r>
                <a14:m>
                  <m:oMath xmlns:m="http://schemas.openxmlformats.org/officeDocument/2006/math">
                    <m:sSub>
                      <m:sSubPr>
                        <m:ctrlPr>
                          <a:rPr lang="en-US" sz="2100" i="1" smtClean="0">
                            <a:solidFill>
                              <a:srgbClr val="C00000"/>
                            </a:solidFill>
                            <a:latin typeface="Cambria Math" panose="02040503050406030204" pitchFamily="18" charset="0"/>
                            <a:ea typeface="Calibri"/>
                            <a:cs typeface="Calibri"/>
                          </a:rPr>
                        </m:ctrlPr>
                      </m:sSubPr>
                      <m:e>
                        <m:r>
                          <a:rPr lang="en-US" sz="2100" i="1">
                            <a:solidFill>
                              <a:srgbClr val="C00000"/>
                            </a:solidFill>
                            <a:latin typeface="Cambria Math" panose="02040503050406030204" pitchFamily="18" charset="0"/>
                            <a:ea typeface="Calibri"/>
                            <a:cs typeface="Calibri"/>
                          </a:rPr>
                          <m:t>𝑣</m:t>
                        </m:r>
                      </m:e>
                      <m:sub>
                        <m:r>
                          <a:rPr lang="en-US" sz="2100" i="1">
                            <a:solidFill>
                              <a:srgbClr val="C00000"/>
                            </a:solidFill>
                            <a:latin typeface="Cambria Math" panose="02040503050406030204" pitchFamily="18" charset="0"/>
                            <a:ea typeface="Calibri"/>
                            <a:cs typeface="Calibri"/>
                          </a:rPr>
                          <m:t>𝑅</m:t>
                        </m:r>
                      </m:sub>
                    </m:sSub>
                    <m:r>
                      <a:rPr lang="en-US" sz="2100" i="1">
                        <a:latin typeface="Cambria Math" panose="02040503050406030204" pitchFamily="18" charset="0"/>
                        <a:ea typeface="Calibri"/>
                        <a:cs typeface="Calibri"/>
                      </a:rPr>
                      <m:t>=−</m:t>
                    </m:r>
                    <m:sSub>
                      <m:sSubPr>
                        <m:ctrlPr>
                          <a:rPr lang="en-US" sz="2100" i="1">
                            <a:latin typeface="Cambria Math" panose="02040503050406030204" pitchFamily="18" charset="0"/>
                            <a:ea typeface="Calibri"/>
                            <a:cs typeface="Calibri"/>
                          </a:rPr>
                        </m:ctrlPr>
                      </m:sSubPr>
                      <m:e>
                        <m:r>
                          <a:rPr lang="en-US" sz="2100" i="1">
                            <a:latin typeface="Cambria Math" panose="02040503050406030204" pitchFamily="18" charset="0"/>
                            <a:ea typeface="Calibri"/>
                            <a:cs typeface="Calibri"/>
                          </a:rPr>
                          <m:t>𝑘</m:t>
                        </m:r>
                      </m:e>
                      <m:sub>
                        <m:r>
                          <a:rPr lang="en-US" sz="2100" i="1">
                            <a:latin typeface="Cambria Math" panose="02040503050406030204" pitchFamily="18" charset="0"/>
                            <a:ea typeface="Calibri"/>
                            <a:cs typeface="Calibri"/>
                          </a:rPr>
                          <m:t>𝑅</m:t>
                        </m:r>
                      </m:sub>
                    </m:sSub>
                    <m:r>
                      <a:rPr lang="en-US" sz="2100" i="1" smtClean="0">
                        <a:solidFill>
                          <a:srgbClr val="00B050"/>
                        </a:solidFill>
                        <a:latin typeface="Cambria Math" panose="02040503050406030204" pitchFamily="18" charset="0"/>
                        <a:ea typeface="Calibri"/>
                        <a:cs typeface="Calibri"/>
                      </a:rPr>
                      <m:t>𝑅</m:t>
                    </m:r>
                  </m:oMath>
                </a14:m>
                <a:r>
                  <a:rPr lang="en-US" sz="2100" dirty="0">
                    <a:ea typeface="Calibri"/>
                    <a:cs typeface="Calibri"/>
                  </a:rPr>
                  <a:t>, where the resulting linear system is </a:t>
                </a:r>
                <a14:m>
                  <m:oMath xmlns:m="http://schemas.openxmlformats.org/officeDocument/2006/math">
                    <m:acc>
                      <m:accPr>
                        <m:chr m:val="̈"/>
                        <m:ctrlPr>
                          <a:rPr lang="en-US" sz="2100" i="1">
                            <a:latin typeface="Cambria Math" panose="02040503050406030204" pitchFamily="18" charset="0"/>
                            <a:ea typeface="Calibri"/>
                            <a:cs typeface="Calibri"/>
                          </a:rPr>
                        </m:ctrlPr>
                      </m:accPr>
                      <m:e>
                        <m:r>
                          <a:rPr lang="en-US" sz="2100" i="1">
                            <a:latin typeface="Cambria Math" panose="02040503050406030204" pitchFamily="18" charset="0"/>
                            <a:ea typeface="Calibri"/>
                            <a:cs typeface="Calibri"/>
                          </a:rPr>
                          <m:t>𝑅</m:t>
                        </m:r>
                      </m:e>
                    </m:acc>
                    <m:r>
                      <a:rPr lang="en-US" sz="2100" i="1">
                        <a:latin typeface="Cambria Math" panose="02040503050406030204" pitchFamily="18" charset="0"/>
                        <a:ea typeface="Calibri"/>
                        <a:cs typeface="Calibri"/>
                      </a:rPr>
                      <m:t>+</m:t>
                    </m:r>
                    <m:sSub>
                      <m:sSubPr>
                        <m:ctrlPr>
                          <a:rPr lang="en-US" sz="2100" i="1">
                            <a:latin typeface="Cambria Math" panose="02040503050406030204" pitchFamily="18" charset="0"/>
                            <a:ea typeface="Calibri"/>
                            <a:cs typeface="Calibri"/>
                          </a:rPr>
                        </m:ctrlPr>
                      </m:sSubPr>
                      <m:e>
                        <m:r>
                          <a:rPr lang="en-US" sz="2100" i="1">
                            <a:latin typeface="Cambria Math" panose="02040503050406030204" pitchFamily="18" charset="0"/>
                            <a:ea typeface="Calibri"/>
                            <a:cs typeface="Calibri"/>
                          </a:rPr>
                          <m:t>𝑘</m:t>
                        </m:r>
                      </m:e>
                      <m:sub>
                        <m:r>
                          <a:rPr lang="en-US" sz="2100" i="1">
                            <a:latin typeface="Cambria Math" panose="02040503050406030204" pitchFamily="18" charset="0"/>
                            <a:ea typeface="Calibri"/>
                            <a:cs typeface="Calibri"/>
                          </a:rPr>
                          <m:t>𝑅</m:t>
                        </m:r>
                      </m:sub>
                    </m:sSub>
                    <m:r>
                      <a:rPr lang="en-US" sz="2100" i="1" smtClean="0">
                        <a:solidFill>
                          <a:srgbClr val="00B050"/>
                        </a:solidFill>
                        <a:latin typeface="Cambria Math" panose="02040503050406030204" pitchFamily="18" charset="0"/>
                        <a:ea typeface="Calibri"/>
                        <a:cs typeface="Calibri"/>
                      </a:rPr>
                      <m:t>𝑅</m:t>
                    </m:r>
                    <m:r>
                      <a:rPr lang="en-US" sz="2100" i="1">
                        <a:latin typeface="Cambria Math" panose="02040503050406030204" pitchFamily="18" charset="0"/>
                        <a:ea typeface="Calibri"/>
                        <a:cs typeface="Calibri"/>
                      </a:rPr>
                      <m:t>=0</m:t>
                    </m:r>
                  </m:oMath>
                </a14:m>
                <a:endParaRPr lang="en-US" sz="2100" dirty="0">
                  <a:ea typeface="Calibri"/>
                  <a:cs typeface="Calibri"/>
                </a:endParaRPr>
              </a:p>
              <a:p>
                <a:pPr marL="342424" indent="-342424"/>
                <a:r>
                  <a:rPr lang="en-US" sz="2100" dirty="0">
                    <a:ea typeface="Calibri"/>
                    <a:cs typeface="Calibri"/>
                  </a:rPr>
                  <a:t>This would ensure Lyapunov stability, leading the range to cross 0</a:t>
                </a:r>
              </a:p>
            </p:txBody>
          </p:sp>
        </mc:Choice>
        <mc:Fallback xmlns="">
          <p:sp>
            <p:nvSpPr>
              <p:cNvPr id="13" name="Content Placeholder 12">
                <a:extLst>
                  <a:ext uri="{FF2B5EF4-FFF2-40B4-BE49-F238E27FC236}">
                    <a16:creationId xmlns:a16="http://schemas.microsoft.com/office/drawing/2014/main" id="{96BDC04B-36E0-904C-3A9D-2CF8F16F9759}"/>
                  </a:ext>
                </a:extLst>
              </p:cNvPr>
              <p:cNvSpPr>
                <a:spLocks noGrp="1" noRot="1" noChangeAspect="1" noMove="1" noResize="1" noEditPoints="1" noAdjustHandles="1" noChangeArrowheads="1" noChangeShapeType="1" noTextEdit="1"/>
              </p:cNvSpPr>
              <p:nvPr>
                <p:ph idx="1"/>
              </p:nvPr>
            </p:nvSpPr>
            <p:spPr>
              <a:xfrm>
                <a:off x="212272" y="561720"/>
                <a:ext cx="8229600" cy="3962406"/>
              </a:xfrm>
              <a:blipFill>
                <a:blip r:embed="rId3"/>
                <a:stretch>
                  <a:fillRect l="-815" t="-1846"/>
                </a:stretch>
              </a:blipFill>
            </p:spPr>
            <p:txBody>
              <a:bodyPr/>
              <a:lstStyle/>
              <a:p>
                <a:r>
                  <a:rPr lang="en-US">
                    <a:noFill/>
                  </a:rPr>
                  <a:t> </a:t>
                </a:r>
              </a:p>
            </p:txBody>
          </p:sp>
        </mc:Fallback>
      </mc:AlternateContent>
    </p:spTree>
    <p:extLst>
      <p:ext uri="{BB962C8B-B14F-4D97-AF65-F5344CB8AC3E}">
        <p14:creationId xmlns:p14="http://schemas.microsoft.com/office/powerpoint/2010/main" val="3143471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B8C04-2912-D03F-8625-403D26F8445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120B89C-A669-FB59-5DD0-0DE41567B39C}"/>
              </a:ext>
            </a:extLst>
          </p:cNvPr>
          <p:cNvSpPr>
            <a:spLocks noGrp="1"/>
          </p:cNvSpPr>
          <p:nvPr>
            <p:ph type="body" idx="1"/>
          </p:nvPr>
        </p:nvSpPr>
        <p:spPr>
          <a:xfrm>
            <a:off x="457200" y="735268"/>
            <a:ext cx="4040188" cy="436202"/>
          </a:xfrm>
        </p:spPr>
        <p:txBody>
          <a:bodyPr>
            <a:normAutofit lnSpcReduction="10000"/>
          </a:bodyPr>
          <a:lstStyle/>
          <a:p>
            <a:r>
              <a:rPr lang="en-US"/>
              <a:t>Range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FAC6B4-113A-5BFE-FBB9-E6E52705A3DF}"/>
                  </a:ext>
                </a:extLst>
              </p:cNvPr>
              <p:cNvSpPr>
                <a:spLocks noGrp="1"/>
              </p:cNvSpPr>
              <p:nvPr>
                <p:ph sz="half" idx="2"/>
              </p:nvPr>
            </p:nvSpPr>
            <p:spPr>
              <a:xfrm>
                <a:off x="457200" y="1314451"/>
                <a:ext cx="7981951" cy="3291062"/>
              </a:xfrm>
            </p:spPr>
            <p:txBody>
              <a:bodyPr>
                <a:normAutofit fontScale="92500" lnSpcReduction="20000"/>
              </a:bodyPr>
              <a:lstStyle/>
              <a:p>
                <a14:m>
                  <m:oMath xmlns:m="http://schemas.openxmlformats.org/officeDocument/2006/math">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 </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𝑝</m:t>
                                </m:r>
                              </m:sub>
                            </m:sSub>
                          </m:e>
                        </m:d>
                        <m:r>
                          <a:rPr lang="en-US" b="0" i="1" smtClean="0">
                            <a:latin typeface="Cambria Math" panose="02040503050406030204" pitchFamily="18" charset="0"/>
                            <a:ea typeface="Cambria Math" panose="02040503050406030204" pitchFamily="18" charset="0"/>
                          </a:rPr>
                          <m:t>,</m:t>
                        </m:r>
                      </m:e>
                    </m:func>
                  </m:oMath>
                </a14:m>
                <a:endParaRPr lang="en-US" b="0" dirty="0">
                  <a:ea typeface="Cambria Math" panose="02040503050406030204" pitchFamily="18" charset="0"/>
                </a:endParaRP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−1</m:t>
                        </m:r>
                      </m:sup>
                    </m:sSup>
                  </m:oMath>
                </a14:m>
                <a:r>
                  <a:rPr lang="en-US" b="0" dirty="0"/>
                  <a:t> becomes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b="0" dirty="0"/>
                  <a:t> when </a:t>
                </a:r>
                <a14:m>
                  <m:oMath xmlns:m="http://schemas.openxmlformats.org/officeDocument/2006/math">
                    <m:r>
                      <a:rPr lang="en-US" i="1">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𝑝</m:t>
                        </m:r>
                      </m:sub>
                    </m:sSub>
                  </m:oMath>
                </a14:m>
                <a:r>
                  <a:rPr lang="en-US" b="0" dirty="0"/>
                  <a:t> approaches </a:t>
                </a:r>
                <a14:m>
                  <m:oMath xmlns:m="http://schemas.openxmlformats.org/officeDocument/2006/math">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𝜋</m:t>
                    </m:r>
                  </m:oMath>
                </a14:m>
                <a:endParaRPr lang="en-US" b="0" dirty="0">
                  <a:ea typeface="Cambria Math" panose="02040503050406030204" pitchFamily="18" charset="0"/>
                </a:endParaRPr>
              </a:p>
              <a:p>
                <a:r>
                  <a:rPr lang="en-US" b="0" dirty="0"/>
                  <a:t>Proposed solution: Takagi </a:t>
                </a:r>
                <a:r>
                  <a:rPr lang="en-US" b="0" dirty="0" err="1"/>
                  <a:t>Sugeno</a:t>
                </a:r>
                <a:r>
                  <a:rPr lang="en-US" b="0" dirty="0"/>
                  <a:t> fuzzy system between IOL and PG where </a:t>
                </a:r>
              </a:p>
              <a:p>
                <a:pPr marL="0" indent="0">
                  <a:buNone/>
                </a:pPr>
                <a14:m>
                  <m:oMathPara xmlns:m="http://schemas.openxmlformats.org/officeDocument/2006/math">
                    <m:oMathParaPr>
                      <m:jc m:val="center"/>
                    </m:oMathParaPr>
                    <m:oMath xmlns:m="http://schemas.openxmlformats.org/officeDocument/2006/math">
                      <m:sSub>
                        <m:sSubPr>
                          <m:ctrlPr>
                            <a:rPr lang="en-US" sz="1500" i="1">
                              <a:latin typeface="Cambria Math" panose="02040503050406030204" pitchFamily="18" charset="0"/>
                              <a:ea typeface="Calibri"/>
                              <a:cs typeface="Calibri"/>
                            </a:rPr>
                          </m:ctrlPr>
                        </m:sSubPr>
                        <m:e>
                          <m:r>
                            <a:rPr lang="en-US" sz="1500" i="1">
                              <a:latin typeface="Cambria Math" panose="02040503050406030204" pitchFamily="18" charset="0"/>
                              <a:ea typeface="Calibri"/>
                              <a:cs typeface="Calibri"/>
                            </a:rPr>
                            <m:t>𝑢</m:t>
                          </m:r>
                        </m:e>
                        <m:sub>
                          <m:r>
                            <a:rPr lang="en-US" sz="1500" i="1">
                              <a:latin typeface="Cambria Math" panose="02040503050406030204" pitchFamily="18" charset="0"/>
                              <a:ea typeface="Calibri"/>
                              <a:cs typeface="Calibri"/>
                            </a:rPr>
                            <m:t>𝑃𝐺</m:t>
                          </m:r>
                        </m:sub>
                      </m:sSub>
                      <m:r>
                        <a:rPr lang="en-US" sz="1500" i="1">
                          <a:latin typeface="Cambria Math" panose="02040503050406030204" pitchFamily="18" charset="0"/>
                          <a:ea typeface="Calibri"/>
                          <a:cs typeface="Calibri"/>
                        </a:rPr>
                        <m:t>=−</m:t>
                      </m:r>
                      <m:r>
                        <a:rPr lang="en-US" sz="1500" i="1">
                          <a:latin typeface="Cambria Math" panose="02040503050406030204" pitchFamily="18" charset="0"/>
                          <a:ea typeface="Calibri"/>
                          <a:cs typeface="Calibri"/>
                        </a:rPr>
                        <m:t>𝜆</m:t>
                      </m:r>
                      <m:f>
                        <m:fPr>
                          <m:ctrlPr>
                            <a:rPr lang="en-US" sz="1500" i="1">
                              <a:latin typeface="Cambria Math" panose="02040503050406030204" pitchFamily="18" charset="0"/>
                              <a:ea typeface="Calibri"/>
                              <a:cs typeface="Calibri"/>
                            </a:rPr>
                          </m:ctrlPr>
                        </m:fPr>
                        <m:num>
                          <m:sSub>
                            <m:sSubPr>
                              <m:ctrlPr>
                                <a:rPr lang="en-US" sz="1500" i="1">
                                  <a:latin typeface="Cambria Math" panose="02040503050406030204" pitchFamily="18" charset="0"/>
                                  <a:ea typeface="Calibri"/>
                                  <a:cs typeface="Calibri"/>
                                </a:rPr>
                              </m:ctrlPr>
                            </m:sSubPr>
                            <m:e>
                              <m:r>
                                <a:rPr lang="en-US" sz="1500" i="1">
                                  <a:latin typeface="Cambria Math" panose="02040503050406030204" pitchFamily="18" charset="0"/>
                                  <a:ea typeface="Calibri"/>
                                  <a:cs typeface="Calibri"/>
                                </a:rPr>
                                <m:t>𝑉</m:t>
                              </m:r>
                            </m:e>
                            <m:sub>
                              <m:r>
                                <a:rPr lang="en-US" sz="1500" i="1">
                                  <a:latin typeface="Cambria Math" panose="02040503050406030204" pitchFamily="18" charset="0"/>
                                  <a:ea typeface="Calibri"/>
                                  <a:cs typeface="Calibri"/>
                                </a:rPr>
                                <m:t>𝑃</m:t>
                              </m:r>
                            </m:sub>
                          </m:sSub>
                        </m:num>
                        <m:den>
                          <m:r>
                            <a:rPr lang="en-US" sz="1500" i="1">
                              <a:latin typeface="Cambria Math" panose="02040503050406030204" pitchFamily="18" charset="0"/>
                              <a:ea typeface="Calibri"/>
                              <a:cs typeface="Calibri"/>
                            </a:rPr>
                            <m:t>𝑅</m:t>
                          </m:r>
                        </m:den>
                      </m:f>
                      <m:d>
                        <m:dPr>
                          <m:ctrlPr>
                            <a:rPr lang="en-US" sz="1500" i="1">
                              <a:latin typeface="Cambria Math" panose="02040503050406030204" pitchFamily="18" charset="0"/>
                              <a:ea typeface="Calibri"/>
                              <a:cs typeface="Calibri"/>
                            </a:rPr>
                          </m:ctrlPr>
                        </m:dPr>
                        <m:e>
                          <m:sSub>
                            <m:sSubPr>
                              <m:ctrlPr>
                                <a:rPr lang="en-US" sz="1500" i="1">
                                  <a:latin typeface="Cambria Math" panose="02040503050406030204" pitchFamily="18" charset="0"/>
                                  <a:ea typeface="Calibri"/>
                                  <a:cs typeface="Calibri"/>
                                </a:rPr>
                              </m:ctrlPr>
                            </m:sSubPr>
                            <m:e>
                              <m:r>
                                <a:rPr lang="en-US" sz="1500" i="1">
                                  <a:latin typeface="Cambria Math" panose="02040503050406030204" pitchFamily="18" charset="0"/>
                                  <a:ea typeface="Calibri"/>
                                  <a:cs typeface="Calibri"/>
                                </a:rPr>
                                <m:t>𝑉</m:t>
                              </m:r>
                            </m:e>
                            <m:sub>
                              <m:r>
                                <a:rPr lang="en-US" sz="1500" i="1">
                                  <a:latin typeface="Cambria Math" panose="02040503050406030204" pitchFamily="18" charset="0"/>
                                  <a:ea typeface="Calibri"/>
                                  <a:cs typeface="Calibri"/>
                                </a:rPr>
                                <m:t>𝑃</m:t>
                              </m:r>
                            </m:sub>
                          </m:sSub>
                          <m:func>
                            <m:funcPr>
                              <m:ctrlPr>
                                <a:rPr lang="en-US" sz="1500" i="1">
                                  <a:latin typeface="Cambria Math" panose="02040503050406030204" pitchFamily="18" charset="0"/>
                                  <a:ea typeface="Calibri"/>
                                  <a:cs typeface="Calibri"/>
                                </a:rPr>
                              </m:ctrlPr>
                            </m:funcPr>
                            <m:fName>
                              <m:r>
                                <m:rPr>
                                  <m:sty m:val="p"/>
                                </m:rPr>
                                <a:rPr lang="en-US" sz="1500">
                                  <a:latin typeface="Cambria Math" panose="02040503050406030204" pitchFamily="18" charset="0"/>
                                  <a:ea typeface="Calibri"/>
                                  <a:cs typeface="Calibri"/>
                                </a:rPr>
                                <m:t>sin</m:t>
                              </m:r>
                            </m:fName>
                            <m:e>
                              <m:r>
                                <a:rPr lang="en-US" sz="1500" i="1">
                                  <a:latin typeface="Cambria Math" panose="02040503050406030204" pitchFamily="18" charset="0"/>
                                  <a:ea typeface="Calibri"/>
                                  <a:cs typeface="Calibri"/>
                                </a:rPr>
                                <m:t>(</m:t>
                              </m:r>
                              <m:r>
                                <a:rPr lang="en-US" sz="1500" i="1">
                                  <a:latin typeface="Cambria Math" panose="02040503050406030204" pitchFamily="18" charset="0"/>
                                  <a:ea typeface="Calibri"/>
                                  <a:cs typeface="Calibri"/>
                                </a:rPr>
                                <m:t>𝜓</m:t>
                              </m:r>
                              <m:r>
                                <a:rPr lang="en-US" sz="1500" i="1">
                                  <a:latin typeface="Cambria Math" panose="02040503050406030204" pitchFamily="18" charset="0"/>
                                  <a:ea typeface="Calibri"/>
                                  <a:cs typeface="Calibri"/>
                                </a:rPr>
                                <m:t>−</m:t>
                              </m:r>
                              <m:sSub>
                                <m:sSubPr>
                                  <m:ctrlPr>
                                    <a:rPr lang="en-US" sz="1500" i="1">
                                      <a:latin typeface="Cambria Math" panose="02040503050406030204" pitchFamily="18" charset="0"/>
                                      <a:ea typeface="Calibri"/>
                                      <a:cs typeface="Calibri"/>
                                    </a:rPr>
                                  </m:ctrlPr>
                                </m:sSubPr>
                                <m:e>
                                  <m:r>
                                    <a:rPr lang="en-US" sz="1500" i="1">
                                      <a:latin typeface="Cambria Math" panose="02040503050406030204" pitchFamily="18" charset="0"/>
                                      <a:ea typeface="Calibri"/>
                                      <a:cs typeface="Calibri"/>
                                    </a:rPr>
                                    <m:t>𝛾</m:t>
                                  </m:r>
                                </m:e>
                                <m:sub>
                                  <m:r>
                                    <a:rPr lang="en-US" sz="1500" i="1">
                                      <a:latin typeface="Cambria Math" panose="02040503050406030204" pitchFamily="18" charset="0"/>
                                      <a:ea typeface="Calibri"/>
                                      <a:cs typeface="Calibri"/>
                                    </a:rPr>
                                    <m:t>𝑃</m:t>
                                  </m:r>
                                </m:sub>
                              </m:sSub>
                            </m:e>
                          </m:func>
                          <m:r>
                            <a:rPr lang="en-US" sz="1500" i="1">
                              <a:latin typeface="Cambria Math" panose="02040503050406030204" pitchFamily="18" charset="0"/>
                              <a:ea typeface="Calibri"/>
                              <a:cs typeface="Calibri"/>
                            </a:rPr>
                            <m:t>) −</m:t>
                          </m:r>
                          <m:sSub>
                            <m:sSubPr>
                              <m:ctrlPr>
                                <a:rPr lang="en-US" sz="1500" i="1">
                                  <a:latin typeface="Cambria Math" panose="02040503050406030204" pitchFamily="18" charset="0"/>
                                  <a:ea typeface="Calibri"/>
                                  <a:cs typeface="Calibri"/>
                                </a:rPr>
                              </m:ctrlPr>
                            </m:sSubPr>
                            <m:e>
                              <m:r>
                                <a:rPr lang="en-US" sz="1500" i="1">
                                  <a:latin typeface="Cambria Math" panose="02040503050406030204" pitchFamily="18" charset="0"/>
                                  <a:ea typeface="Calibri"/>
                                  <a:cs typeface="Calibri"/>
                                </a:rPr>
                                <m:t>𝑉</m:t>
                              </m:r>
                            </m:e>
                            <m:sub>
                              <m:r>
                                <a:rPr lang="en-US" sz="1500" i="1">
                                  <a:latin typeface="Cambria Math" panose="02040503050406030204" pitchFamily="18" charset="0"/>
                                  <a:ea typeface="Calibri"/>
                                  <a:cs typeface="Calibri"/>
                                </a:rPr>
                                <m:t>𝐸</m:t>
                              </m:r>
                            </m:sub>
                          </m:sSub>
                          <m:func>
                            <m:funcPr>
                              <m:ctrlPr>
                                <a:rPr lang="en-US" sz="1500" i="1">
                                  <a:latin typeface="Cambria Math" panose="02040503050406030204" pitchFamily="18" charset="0"/>
                                  <a:ea typeface="Calibri"/>
                                  <a:cs typeface="Calibri"/>
                                </a:rPr>
                              </m:ctrlPr>
                            </m:funcPr>
                            <m:fName>
                              <m:r>
                                <m:rPr>
                                  <m:sty m:val="p"/>
                                </m:rPr>
                                <a:rPr lang="en-US" sz="1500">
                                  <a:latin typeface="Cambria Math" panose="02040503050406030204" pitchFamily="18" charset="0"/>
                                  <a:ea typeface="Calibri"/>
                                  <a:cs typeface="Calibri"/>
                                </a:rPr>
                                <m:t>sin</m:t>
                              </m:r>
                            </m:fName>
                            <m:e>
                              <m:r>
                                <a:rPr lang="en-US" sz="1500" i="1">
                                  <a:latin typeface="Cambria Math" panose="02040503050406030204" pitchFamily="18" charset="0"/>
                                  <a:ea typeface="Calibri"/>
                                  <a:cs typeface="Calibri"/>
                                </a:rPr>
                                <m:t>(</m:t>
                              </m:r>
                              <m:r>
                                <a:rPr lang="en-US" sz="1500" i="1">
                                  <a:latin typeface="Cambria Math" panose="02040503050406030204" pitchFamily="18" charset="0"/>
                                  <a:ea typeface="Calibri"/>
                                  <a:cs typeface="Calibri"/>
                                </a:rPr>
                                <m:t>𝜓</m:t>
                              </m:r>
                              <m:r>
                                <a:rPr lang="en-US" sz="1500" i="1">
                                  <a:latin typeface="Cambria Math" panose="02040503050406030204" pitchFamily="18" charset="0"/>
                                  <a:ea typeface="Calibri"/>
                                  <a:cs typeface="Calibri"/>
                                </a:rPr>
                                <m:t>−</m:t>
                              </m:r>
                              <m:sSub>
                                <m:sSubPr>
                                  <m:ctrlPr>
                                    <a:rPr lang="en-US" sz="1500" i="1">
                                      <a:latin typeface="Cambria Math" panose="02040503050406030204" pitchFamily="18" charset="0"/>
                                      <a:ea typeface="Calibri"/>
                                      <a:cs typeface="Calibri"/>
                                    </a:rPr>
                                  </m:ctrlPr>
                                </m:sSubPr>
                                <m:e>
                                  <m:r>
                                    <a:rPr lang="en-US" sz="1500" i="1">
                                      <a:latin typeface="Cambria Math" panose="02040503050406030204" pitchFamily="18" charset="0"/>
                                      <a:ea typeface="Calibri"/>
                                      <a:cs typeface="Calibri"/>
                                    </a:rPr>
                                    <m:t>𝛾</m:t>
                                  </m:r>
                                </m:e>
                                <m:sub>
                                  <m:r>
                                    <a:rPr lang="en-US" sz="1500" i="1">
                                      <a:latin typeface="Cambria Math" panose="02040503050406030204" pitchFamily="18" charset="0"/>
                                      <a:ea typeface="Calibri"/>
                                      <a:cs typeface="Calibri"/>
                                    </a:rPr>
                                    <m:t>𝐸</m:t>
                                  </m:r>
                                </m:sub>
                              </m:sSub>
                            </m:e>
                          </m:func>
                          <m:r>
                            <a:rPr lang="en-US" sz="1500" i="1">
                              <a:latin typeface="Cambria Math" panose="02040503050406030204" pitchFamily="18" charset="0"/>
                              <a:ea typeface="Calibri"/>
                              <a:cs typeface="Calibri"/>
                            </a:rPr>
                            <m:t>)</m:t>
                          </m:r>
                          <m:r>
                            <m:rPr>
                              <m:nor/>
                            </m:rPr>
                            <a:rPr lang="en-US" sz="1500" dirty="0">
                              <a:ea typeface="Calibri"/>
                              <a:cs typeface="Calibri"/>
                            </a:rPr>
                            <m:t> </m:t>
                          </m:r>
                        </m:e>
                      </m:d>
                      <m:r>
                        <a:rPr lang="en-US" sz="1500">
                          <a:latin typeface="Cambria Math" panose="02040503050406030204" pitchFamily="18" charset="0"/>
                          <a:ea typeface="Calibri"/>
                          <a:cs typeface="Calibri"/>
                        </a:rPr>
                        <m:t>−</m:t>
                      </m:r>
                      <m:r>
                        <m:rPr>
                          <m:sty m:val="p"/>
                        </m:rPr>
                        <a:rPr lang="en-US" sz="1500">
                          <a:latin typeface="Cambria Math" panose="02040503050406030204" pitchFamily="18" charset="0"/>
                          <a:ea typeface="Calibri"/>
                          <a:cs typeface="Calibri"/>
                        </a:rPr>
                        <m:t>g</m:t>
                      </m:r>
                      <m:r>
                        <a:rPr lang="en-US" sz="1500">
                          <a:latin typeface="Cambria Math" panose="02040503050406030204" pitchFamily="18" charset="0"/>
                          <a:ea typeface="Calibri"/>
                          <a:cs typeface="Calibri"/>
                        </a:rPr>
                        <m:t> </m:t>
                      </m:r>
                      <m:r>
                        <m:rPr>
                          <m:sty m:val="p"/>
                        </m:rPr>
                        <a:rPr lang="en-US" sz="1500">
                          <a:latin typeface="Cambria Math" panose="02040503050406030204" pitchFamily="18" charset="0"/>
                          <a:ea typeface="Calibri"/>
                          <a:cs typeface="Calibri"/>
                        </a:rPr>
                        <m:t>sin</m:t>
                      </m:r>
                      <m:r>
                        <a:rPr lang="en-US" sz="1500">
                          <a:latin typeface="Cambria Math" panose="02040503050406030204" pitchFamily="18" charset="0"/>
                          <a:ea typeface="Calibri"/>
                          <a:cs typeface="Calibri"/>
                        </a:rPr>
                        <m:t>(</m:t>
                      </m:r>
                      <m:sSub>
                        <m:sSubPr>
                          <m:ctrlPr>
                            <a:rPr lang="en-US" sz="1500" i="1">
                              <a:latin typeface="Cambria Math" panose="02040503050406030204" pitchFamily="18" charset="0"/>
                              <a:ea typeface="Calibri"/>
                              <a:cs typeface="Calibri"/>
                            </a:rPr>
                          </m:ctrlPr>
                        </m:sSubPr>
                        <m:e>
                          <m:r>
                            <a:rPr lang="en-US" sz="1500" i="1">
                              <a:latin typeface="Cambria Math" panose="02040503050406030204" pitchFamily="18" charset="0"/>
                              <a:ea typeface="Calibri"/>
                              <a:cs typeface="Calibri"/>
                            </a:rPr>
                            <m:t>𝛾</m:t>
                          </m:r>
                        </m:e>
                        <m:sub>
                          <m:r>
                            <a:rPr lang="en-US" sz="1500" i="1">
                              <a:latin typeface="Cambria Math" panose="02040503050406030204" pitchFamily="18" charset="0"/>
                              <a:ea typeface="Calibri"/>
                              <a:cs typeface="Calibri"/>
                            </a:rPr>
                            <m:t>𝑃</m:t>
                          </m:r>
                        </m:sub>
                      </m:sSub>
                      <m:r>
                        <a:rPr lang="en-US" sz="1500" i="1">
                          <a:latin typeface="Cambria Math" panose="02040503050406030204" pitchFamily="18" charset="0"/>
                          <a:ea typeface="Calibri"/>
                          <a:cs typeface="Calibri"/>
                        </a:rPr>
                        <m:t>)</m:t>
                      </m:r>
                    </m:oMath>
                  </m:oMathPara>
                </a14:m>
                <a:endParaRPr lang="en-US" sz="1500" dirty="0">
                  <a:ea typeface="Calibri"/>
                  <a:cs typeface="Calibri"/>
                </a:endParaRPr>
              </a:p>
              <a:p>
                <a:r>
                  <a:rPr lang="en-US" dirty="0">
                    <a:ea typeface="Calibri"/>
                    <a:cs typeface="Calibri"/>
                  </a:rPr>
                  <a:t>The output of the fuzzy system is </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libri"/>
                          <a:cs typeface="Calibri"/>
                        </a:rPr>
                        <m:t>𝑢</m:t>
                      </m:r>
                      <m:d>
                        <m:dPr>
                          <m:ctrlPr>
                            <a:rPr lang="en-US" b="0" i="1" smtClean="0">
                              <a:latin typeface="Cambria Math" panose="02040503050406030204" pitchFamily="18" charset="0"/>
                              <a:ea typeface="Calibri"/>
                              <a:cs typeface="Calibri"/>
                            </a:rPr>
                          </m:ctrlPr>
                        </m:dPr>
                        <m:e>
                          <m:r>
                            <a:rPr lang="en-US" b="0" i="1" smtClean="0">
                              <a:latin typeface="Cambria Math" panose="02040503050406030204" pitchFamily="18" charset="0"/>
                              <a:ea typeface="Calibri"/>
                              <a:cs typeface="Calibri"/>
                            </a:rPr>
                            <m:t>𝑥</m:t>
                          </m:r>
                          <m:r>
                            <a:rPr lang="en-US" b="0" i="1" smtClean="0">
                              <a:latin typeface="Cambria Math" panose="02040503050406030204" pitchFamily="18" charset="0"/>
                              <a:ea typeface="Calibri"/>
                              <a:cs typeface="Calibri"/>
                            </a:rPr>
                            <m:t>,</m:t>
                          </m:r>
                          <m:r>
                            <a:rPr lang="en-US" b="0" i="1" smtClean="0">
                              <a:latin typeface="Cambria Math" panose="02040503050406030204" pitchFamily="18" charset="0"/>
                              <a:ea typeface="Calibri"/>
                              <a:cs typeface="Calibri"/>
                            </a:rPr>
                            <m:t>𝑤</m:t>
                          </m:r>
                        </m:e>
                      </m:d>
                      <m:r>
                        <a:rPr lang="en-US" b="0" i="1" smtClean="0">
                          <a:latin typeface="Cambria Math" panose="02040503050406030204" pitchFamily="18" charset="0"/>
                          <a:ea typeface="Calibri"/>
                          <a:cs typeface="Calibri"/>
                        </a:rPr>
                        <m:t>=</m:t>
                      </m:r>
                      <m:sSub>
                        <m:sSubPr>
                          <m:ctrlPr>
                            <a:rPr lang="en-US" b="0" i="1" smtClean="0">
                              <a:solidFill>
                                <a:srgbClr val="C00000"/>
                              </a:solidFill>
                              <a:latin typeface="Cambria Math" panose="02040503050406030204" pitchFamily="18" charset="0"/>
                              <a:ea typeface="Calibri"/>
                              <a:cs typeface="Calibri"/>
                            </a:rPr>
                          </m:ctrlPr>
                        </m:sSubPr>
                        <m:e>
                          <m:r>
                            <a:rPr lang="en-US" b="0" i="1" smtClean="0">
                              <a:solidFill>
                                <a:srgbClr val="C00000"/>
                              </a:solidFill>
                              <a:latin typeface="Cambria Math" panose="02040503050406030204" pitchFamily="18" charset="0"/>
                              <a:ea typeface="Calibri"/>
                              <a:cs typeface="Calibri"/>
                            </a:rPr>
                            <m:t>𝜇</m:t>
                          </m:r>
                        </m:e>
                        <m:sub>
                          <m:r>
                            <a:rPr lang="en-US" b="0" i="1" smtClean="0">
                              <a:solidFill>
                                <a:srgbClr val="C00000"/>
                              </a:solidFill>
                              <a:latin typeface="Cambria Math" panose="02040503050406030204" pitchFamily="18" charset="0"/>
                              <a:ea typeface="Calibri"/>
                              <a:cs typeface="Calibri"/>
                            </a:rPr>
                            <m:t>𝐼𝑂𝐿</m:t>
                          </m:r>
                        </m:sub>
                      </m:sSub>
                      <m:func>
                        <m:funcPr>
                          <m:ctrlPr>
                            <a:rPr lang="en-US" i="1">
                              <a:latin typeface="Cambria Math" panose="02040503050406030204" pitchFamily="18" charset="0"/>
                              <a:ea typeface="Calibri"/>
                              <a:cs typeface="Calibri"/>
                            </a:rPr>
                          </m:ctrlPr>
                        </m:funcPr>
                        <m:fName>
                          <m:r>
                            <m:rPr>
                              <m:sty m:val="p"/>
                            </m:rPr>
                            <a:rPr lang="en-US">
                              <a:latin typeface="Cambria Math" panose="02040503050406030204" pitchFamily="18" charset="0"/>
                              <a:ea typeface="Calibri"/>
                              <a:cs typeface="Calibri"/>
                            </a:rPr>
                            <m:t>sin</m:t>
                          </m:r>
                        </m:fName>
                        <m:e>
                          <m:r>
                            <a:rPr lang="en-US" i="1">
                              <a:latin typeface="Cambria Math" panose="02040503050406030204" pitchFamily="18" charset="0"/>
                              <a:ea typeface="Calibri"/>
                              <a:cs typeface="Calibri"/>
                            </a:rPr>
                            <m:t>(</m:t>
                          </m:r>
                          <m:r>
                            <a:rPr lang="en-US" i="1">
                              <a:latin typeface="Cambria Math" panose="02040503050406030204" pitchFamily="18" charset="0"/>
                              <a:ea typeface="Calibri"/>
                              <a:cs typeface="Calibri"/>
                            </a:rPr>
                            <m:t>𝜓</m:t>
                          </m:r>
                          <m:r>
                            <a:rPr lang="en-US" i="1">
                              <a:latin typeface="Cambria Math" panose="02040503050406030204" pitchFamily="18" charset="0"/>
                              <a:ea typeface="Calibri"/>
                              <a:cs typeface="Calibri"/>
                            </a:rPr>
                            <m:t>−</m:t>
                          </m:r>
                          <m:sSub>
                            <m:sSubPr>
                              <m:ctrlPr>
                                <a:rPr lang="en-US" i="1">
                                  <a:latin typeface="Cambria Math" panose="02040503050406030204" pitchFamily="18" charset="0"/>
                                  <a:ea typeface="Calibri"/>
                                  <a:cs typeface="Calibri"/>
                                </a:rPr>
                              </m:ctrlPr>
                            </m:sSubPr>
                            <m:e>
                              <m:r>
                                <a:rPr lang="en-US" i="1">
                                  <a:latin typeface="Cambria Math" panose="02040503050406030204" pitchFamily="18" charset="0"/>
                                  <a:ea typeface="Calibri"/>
                                  <a:cs typeface="Calibri"/>
                                </a:rPr>
                                <m:t>𝛾</m:t>
                              </m:r>
                            </m:e>
                            <m:sub>
                              <m:r>
                                <a:rPr lang="en-US" i="1">
                                  <a:latin typeface="Cambria Math" panose="02040503050406030204" pitchFamily="18" charset="0"/>
                                  <a:ea typeface="Calibri"/>
                                  <a:cs typeface="Calibri"/>
                                </a:rPr>
                                <m:t>𝑃</m:t>
                              </m:r>
                            </m:sub>
                          </m:sSub>
                        </m:e>
                      </m:func>
                      <m:r>
                        <a:rPr lang="en-US" i="1">
                          <a:latin typeface="Cambria Math" panose="02040503050406030204" pitchFamily="18" charset="0"/>
                          <a:ea typeface="Calibri"/>
                          <a:cs typeface="Calibri"/>
                        </a:rPr>
                        <m:t>)</m:t>
                      </m:r>
                      <m:r>
                        <a:rPr lang="en-US" b="0" i="1" smtClean="0">
                          <a:latin typeface="Cambria Math" panose="02040503050406030204" pitchFamily="18" charset="0"/>
                          <a:ea typeface="Calibri"/>
                          <a:cs typeface="Calibri"/>
                        </a:rPr>
                        <m:t> </m:t>
                      </m:r>
                      <m:sSub>
                        <m:sSubPr>
                          <m:ctrlPr>
                            <a:rPr lang="en-US" b="0" i="1" smtClean="0">
                              <a:latin typeface="Cambria Math" panose="02040503050406030204" pitchFamily="18" charset="0"/>
                              <a:ea typeface="Calibri"/>
                              <a:cs typeface="Calibri"/>
                            </a:rPr>
                          </m:ctrlPr>
                        </m:sSubPr>
                        <m:e>
                          <m:r>
                            <a:rPr lang="en-US" b="0" i="1" smtClean="0">
                              <a:latin typeface="Cambria Math" panose="02040503050406030204" pitchFamily="18" charset="0"/>
                              <a:ea typeface="Calibri"/>
                              <a:cs typeface="Calibri"/>
                            </a:rPr>
                            <m:t>𝑢</m:t>
                          </m:r>
                        </m:e>
                        <m:sub>
                          <m:r>
                            <a:rPr lang="en-US" b="0" i="1" smtClean="0">
                              <a:latin typeface="Cambria Math" panose="02040503050406030204" pitchFamily="18" charset="0"/>
                              <a:ea typeface="Calibri"/>
                              <a:cs typeface="Calibri"/>
                            </a:rPr>
                            <m:t>𝑅</m:t>
                          </m:r>
                        </m:sub>
                      </m:sSub>
                      <m:r>
                        <a:rPr lang="en-US" b="0" i="1" smtClean="0">
                          <a:latin typeface="Cambria Math" panose="02040503050406030204" pitchFamily="18" charset="0"/>
                          <a:ea typeface="Calibri"/>
                          <a:cs typeface="Calibri"/>
                        </a:rPr>
                        <m:t>+</m:t>
                      </m:r>
                      <m:sSub>
                        <m:sSubPr>
                          <m:ctrlPr>
                            <a:rPr lang="en-US" b="0" i="1" smtClean="0">
                              <a:solidFill>
                                <a:srgbClr val="C00000"/>
                              </a:solidFill>
                              <a:latin typeface="Cambria Math" panose="02040503050406030204" pitchFamily="18" charset="0"/>
                              <a:ea typeface="Calibri"/>
                              <a:cs typeface="Calibri"/>
                            </a:rPr>
                          </m:ctrlPr>
                        </m:sSubPr>
                        <m:e>
                          <m:r>
                            <a:rPr lang="en-US" b="0" i="1" smtClean="0">
                              <a:solidFill>
                                <a:srgbClr val="C00000"/>
                              </a:solidFill>
                              <a:latin typeface="Cambria Math" panose="02040503050406030204" pitchFamily="18" charset="0"/>
                              <a:ea typeface="Calibri"/>
                              <a:cs typeface="Calibri"/>
                            </a:rPr>
                            <m:t>𝜇</m:t>
                          </m:r>
                        </m:e>
                        <m:sub>
                          <m:r>
                            <a:rPr lang="en-US" b="0" i="1" smtClean="0">
                              <a:solidFill>
                                <a:srgbClr val="C00000"/>
                              </a:solidFill>
                              <a:latin typeface="Cambria Math" panose="02040503050406030204" pitchFamily="18" charset="0"/>
                              <a:ea typeface="Calibri"/>
                              <a:cs typeface="Calibri"/>
                            </a:rPr>
                            <m:t>𝑃𝐺</m:t>
                          </m:r>
                        </m:sub>
                      </m:sSub>
                      <m:func>
                        <m:funcPr>
                          <m:ctrlPr>
                            <a:rPr lang="en-US" i="1">
                              <a:latin typeface="Cambria Math" panose="02040503050406030204" pitchFamily="18" charset="0"/>
                              <a:ea typeface="Calibri"/>
                              <a:cs typeface="Calibri"/>
                            </a:rPr>
                          </m:ctrlPr>
                        </m:funcPr>
                        <m:fName>
                          <m:r>
                            <m:rPr>
                              <m:sty m:val="p"/>
                            </m:rPr>
                            <a:rPr lang="en-US">
                              <a:latin typeface="Cambria Math" panose="02040503050406030204" pitchFamily="18" charset="0"/>
                              <a:ea typeface="Calibri"/>
                              <a:cs typeface="Calibri"/>
                            </a:rPr>
                            <m:t>sin</m:t>
                          </m:r>
                        </m:fName>
                        <m:e>
                          <m:r>
                            <a:rPr lang="en-US" i="1">
                              <a:latin typeface="Cambria Math" panose="02040503050406030204" pitchFamily="18" charset="0"/>
                              <a:ea typeface="Calibri"/>
                              <a:cs typeface="Calibri"/>
                            </a:rPr>
                            <m:t>(</m:t>
                          </m:r>
                          <m:r>
                            <a:rPr lang="en-US" i="1">
                              <a:latin typeface="Cambria Math" panose="02040503050406030204" pitchFamily="18" charset="0"/>
                              <a:ea typeface="Calibri"/>
                              <a:cs typeface="Calibri"/>
                            </a:rPr>
                            <m:t>𝜓</m:t>
                          </m:r>
                          <m:r>
                            <a:rPr lang="en-US" i="1">
                              <a:latin typeface="Cambria Math" panose="02040503050406030204" pitchFamily="18" charset="0"/>
                              <a:ea typeface="Calibri"/>
                              <a:cs typeface="Calibri"/>
                            </a:rPr>
                            <m:t>−</m:t>
                          </m:r>
                          <m:sSub>
                            <m:sSubPr>
                              <m:ctrlPr>
                                <a:rPr lang="en-US" i="1">
                                  <a:latin typeface="Cambria Math" panose="02040503050406030204" pitchFamily="18" charset="0"/>
                                  <a:ea typeface="Calibri"/>
                                  <a:cs typeface="Calibri"/>
                                </a:rPr>
                              </m:ctrlPr>
                            </m:sSubPr>
                            <m:e>
                              <m:r>
                                <a:rPr lang="en-US" i="1">
                                  <a:latin typeface="Cambria Math" panose="02040503050406030204" pitchFamily="18" charset="0"/>
                                  <a:ea typeface="Calibri"/>
                                  <a:cs typeface="Calibri"/>
                                </a:rPr>
                                <m:t>𝛾</m:t>
                              </m:r>
                            </m:e>
                            <m:sub>
                              <m:r>
                                <a:rPr lang="en-US" i="1">
                                  <a:latin typeface="Cambria Math" panose="02040503050406030204" pitchFamily="18" charset="0"/>
                                  <a:ea typeface="Calibri"/>
                                  <a:cs typeface="Calibri"/>
                                </a:rPr>
                                <m:t>𝑃</m:t>
                              </m:r>
                            </m:sub>
                          </m:sSub>
                        </m:e>
                      </m:func>
                      <m:r>
                        <a:rPr lang="en-US" i="1">
                          <a:latin typeface="Cambria Math" panose="02040503050406030204" pitchFamily="18" charset="0"/>
                          <a:ea typeface="Calibri"/>
                          <a:cs typeface="Calibri"/>
                        </a:rPr>
                        <m:t>) </m:t>
                      </m:r>
                      <m:sSub>
                        <m:sSubPr>
                          <m:ctrlPr>
                            <a:rPr lang="en-US" i="1">
                              <a:latin typeface="Cambria Math" panose="02040503050406030204" pitchFamily="18" charset="0"/>
                              <a:ea typeface="Calibri"/>
                              <a:cs typeface="Calibri"/>
                            </a:rPr>
                          </m:ctrlPr>
                        </m:sSubPr>
                        <m:e>
                          <m:r>
                            <a:rPr lang="en-US" i="1">
                              <a:latin typeface="Cambria Math" panose="02040503050406030204" pitchFamily="18" charset="0"/>
                              <a:ea typeface="Calibri"/>
                              <a:cs typeface="Calibri"/>
                            </a:rPr>
                            <m:t>𝑢</m:t>
                          </m:r>
                        </m:e>
                        <m:sub>
                          <m:r>
                            <a:rPr lang="en-US" b="0" i="1" smtClean="0">
                              <a:latin typeface="Cambria Math" panose="02040503050406030204" pitchFamily="18" charset="0"/>
                              <a:ea typeface="Calibri"/>
                              <a:cs typeface="Calibri"/>
                            </a:rPr>
                            <m:t>𝑃𝐺</m:t>
                          </m:r>
                        </m:sub>
                      </m:sSub>
                    </m:oMath>
                  </m:oMathPara>
                </a14:m>
                <a:endParaRPr lang="en-US" dirty="0">
                  <a:ea typeface="Calibri"/>
                  <a:cs typeface="Calibri"/>
                </a:endParaRPr>
              </a:p>
              <a:p>
                <a:r>
                  <a:rPr lang="en-US" b="0" dirty="0"/>
                  <a:t>Where </a:t>
                </a:r>
                <a14:m>
                  <m:oMath xmlns:m="http://schemas.openxmlformats.org/officeDocument/2006/math">
                    <m:sSub>
                      <m:sSubPr>
                        <m:ctrlPr>
                          <a:rPr lang="en-US" i="1">
                            <a:latin typeface="Cambria Math" panose="02040503050406030204" pitchFamily="18" charset="0"/>
                            <a:ea typeface="Calibri"/>
                            <a:cs typeface="Calibri"/>
                          </a:rPr>
                        </m:ctrlPr>
                      </m:sSubPr>
                      <m:e>
                        <m:r>
                          <a:rPr lang="en-US" i="1">
                            <a:latin typeface="Cambria Math" panose="02040503050406030204" pitchFamily="18" charset="0"/>
                            <a:ea typeface="Calibri"/>
                            <a:cs typeface="Calibri"/>
                          </a:rPr>
                          <m:t>𝜇</m:t>
                        </m:r>
                      </m:e>
                      <m:sub>
                        <m:r>
                          <a:rPr lang="en-US" i="1">
                            <a:latin typeface="Cambria Math" panose="02040503050406030204" pitchFamily="18" charset="0"/>
                            <a:ea typeface="Calibri"/>
                            <a:cs typeface="Calibri"/>
                          </a:rPr>
                          <m:t>𝐼𝑂𝐿</m:t>
                        </m:r>
                      </m:sub>
                    </m:sSub>
                    <m:r>
                      <a:rPr lang="en-US" b="0" i="0" smtClean="0">
                        <a:latin typeface="Cambria Math" panose="02040503050406030204" pitchFamily="18" charset="0"/>
                        <a:ea typeface="Calibri"/>
                        <a:cs typeface="Calibri"/>
                      </a:rPr>
                      <m:t>,</m:t>
                    </m:r>
                  </m:oMath>
                </a14:m>
                <a:r>
                  <a:rPr lang="en-US" b="0" dirty="0"/>
                  <a:t> </a:t>
                </a:r>
                <a14:m>
                  <m:oMath xmlns:m="http://schemas.openxmlformats.org/officeDocument/2006/math">
                    <m:sSub>
                      <m:sSubPr>
                        <m:ctrlPr>
                          <a:rPr lang="en-US" i="1">
                            <a:latin typeface="Cambria Math" panose="02040503050406030204" pitchFamily="18" charset="0"/>
                            <a:ea typeface="Calibri"/>
                            <a:cs typeface="Calibri"/>
                          </a:rPr>
                        </m:ctrlPr>
                      </m:sSubPr>
                      <m:e>
                        <m:r>
                          <a:rPr lang="en-US" i="1">
                            <a:latin typeface="Cambria Math" panose="02040503050406030204" pitchFamily="18" charset="0"/>
                            <a:ea typeface="Calibri"/>
                            <a:cs typeface="Calibri"/>
                          </a:rPr>
                          <m:t>𝜇</m:t>
                        </m:r>
                      </m:e>
                      <m:sub>
                        <m:r>
                          <a:rPr lang="en-US" i="1">
                            <a:latin typeface="Cambria Math" panose="02040503050406030204" pitchFamily="18" charset="0"/>
                            <a:ea typeface="Calibri"/>
                            <a:cs typeface="Calibri"/>
                          </a:rPr>
                          <m:t>𝑃𝐺</m:t>
                        </m:r>
                      </m:sub>
                    </m:sSub>
                    <m:r>
                      <a:rPr lang="en-US" b="0" i="1" smtClean="0">
                        <a:latin typeface="Cambria Math" panose="02040503050406030204" pitchFamily="18" charset="0"/>
                        <a:ea typeface="Calibri"/>
                        <a:cs typeface="Calibri"/>
                      </a:rPr>
                      <m:t> </m:t>
                    </m:r>
                    <m:r>
                      <a:rPr lang="en-US" b="0" i="1" smtClean="0">
                        <a:latin typeface="Cambria Math" panose="02040503050406030204" pitchFamily="18" charset="0"/>
                        <a:ea typeface="Cambria Math" panose="02040503050406030204" pitchFamily="18" charset="0"/>
                        <a:cs typeface="Calibri"/>
                      </a:rPr>
                      <m:t>ℝ</m:t>
                    </m:r>
                    <m:r>
                      <a:rPr lang="en-US" b="0" i="1" smtClean="0">
                        <a:latin typeface="Cambria Math" panose="02040503050406030204" pitchFamily="18" charset="0"/>
                        <a:ea typeface="Cambria Math" panose="02040503050406030204" pitchFamily="18" charset="0"/>
                        <a:cs typeface="Calibri"/>
                      </a:rPr>
                      <m:t> →(0,1)</m:t>
                    </m:r>
                  </m:oMath>
                </a14:m>
                <a:r>
                  <a:rPr lang="en-US" b="0" dirty="0"/>
                  <a:t> are the membership functions. Note that </a:t>
                </a:r>
                <a14:m>
                  <m:oMath xmlns:m="http://schemas.openxmlformats.org/officeDocument/2006/math">
                    <m:sSub>
                      <m:sSubPr>
                        <m:ctrlPr>
                          <a:rPr lang="en-US" i="1" smtClean="0">
                            <a:solidFill>
                              <a:srgbClr val="C00000"/>
                            </a:solidFill>
                            <a:latin typeface="Cambria Math" panose="02040503050406030204" pitchFamily="18" charset="0"/>
                            <a:ea typeface="Calibri"/>
                            <a:cs typeface="Calibri"/>
                          </a:rPr>
                        </m:ctrlPr>
                      </m:sSubPr>
                      <m:e>
                        <m:r>
                          <a:rPr lang="en-US" i="1">
                            <a:solidFill>
                              <a:srgbClr val="C00000"/>
                            </a:solidFill>
                            <a:latin typeface="Cambria Math" panose="02040503050406030204" pitchFamily="18" charset="0"/>
                            <a:ea typeface="Calibri"/>
                            <a:cs typeface="Calibri"/>
                          </a:rPr>
                          <m:t>𝜇</m:t>
                        </m:r>
                      </m:e>
                      <m:sub>
                        <m:r>
                          <a:rPr lang="en-US" i="1">
                            <a:solidFill>
                              <a:srgbClr val="C00000"/>
                            </a:solidFill>
                            <a:latin typeface="Cambria Math" panose="02040503050406030204" pitchFamily="18" charset="0"/>
                            <a:ea typeface="Calibri"/>
                            <a:cs typeface="Calibri"/>
                          </a:rPr>
                          <m:t>𝐼𝑂𝐿</m:t>
                        </m:r>
                      </m:sub>
                    </m:sSub>
                    <m:r>
                      <a:rPr lang="en-US" b="0" i="0" smtClean="0">
                        <a:latin typeface="Cambria Math" panose="02040503050406030204" pitchFamily="18" charset="0"/>
                        <a:ea typeface="Calibri"/>
                        <a:cs typeface="Calibri"/>
                      </a:rPr>
                      <m:t>+ </m:t>
                    </m:r>
                    <m:sSub>
                      <m:sSubPr>
                        <m:ctrlPr>
                          <a:rPr lang="en-US" i="1" smtClean="0">
                            <a:solidFill>
                              <a:srgbClr val="C00000"/>
                            </a:solidFill>
                            <a:latin typeface="Cambria Math" panose="02040503050406030204" pitchFamily="18" charset="0"/>
                            <a:ea typeface="Calibri"/>
                            <a:cs typeface="Calibri"/>
                          </a:rPr>
                        </m:ctrlPr>
                      </m:sSubPr>
                      <m:e>
                        <m:r>
                          <a:rPr lang="en-US" i="1">
                            <a:solidFill>
                              <a:srgbClr val="C00000"/>
                            </a:solidFill>
                            <a:latin typeface="Cambria Math" panose="02040503050406030204" pitchFamily="18" charset="0"/>
                            <a:ea typeface="Calibri"/>
                            <a:cs typeface="Calibri"/>
                          </a:rPr>
                          <m:t>𝜇</m:t>
                        </m:r>
                      </m:e>
                      <m:sub>
                        <m:r>
                          <a:rPr lang="en-US" i="1">
                            <a:solidFill>
                              <a:srgbClr val="C00000"/>
                            </a:solidFill>
                            <a:latin typeface="Cambria Math" panose="02040503050406030204" pitchFamily="18" charset="0"/>
                            <a:ea typeface="Calibri"/>
                            <a:cs typeface="Calibri"/>
                          </a:rPr>
                          <m:t>𝑃𝐺</m:t>
                        </m:r>
                      </m:sub>
                    </m:sSub>
                    <m:r>
                      <a:rPr lang="en-US" b="0" i="1" smtClean="0">
                        <a:latin typeface="Cambria Math" panose="02040503050406030204" pitchFamily="18" charset="0"/>
                        <a:ea typeface="Calibri"/>
                        <a:cs typeface="Calibri"/>
                      </a:rPr>
                      <m:t>=1</m:t>
                    </m:r>
                  </m:oMath>
                </a14:m>
                <a:endParaRPr lang="en-US" b="0" dirty="0"/>
              </a:p>
              <a:p>
                <a:endParaRPr lang="en-US" b="0" dirty="0"/>
              </a:p>
            </p:txBody>
          </p:sp>
        </mc:Choice>
        <mc:Fallback xmlns="">
          <p:sp>
            <p:nvSpPr>
              <p:cNvPr id="4" name="Content Placeholder 3">
                <a:extLst>
                  <a:ext uri="{FF2B5EF4-FFF2-40B4-BE49-F238E27FC236}">
                    <a16:creationId xmlns:a16="http://schemas.microsoft.com/office/drawing/2014/main" id="{04FAC6B4-113A-5BFE-FBB9-E6E52705A3DF}"/>
                  </a:ext>
                </a:extLst>
              </p:cNvPr>
              <p:cNvSpPr>
                <a:spLocks noGrp="1" noRot="1" noChangeAspect="1" noMove="1" noResize="1" noEditPoints="1" noAdjustHandles="1" noChangeArrowheads="1" noChangeShapeType="1" noTextEdit="1"/>
              </p:cNvSpPr>
              <p:nvPr>
                <p:ph sz="half" idx="2"/>
              </p:nvPr>
            </p:nvSpPr>
            <p:spPr>
              <a:xfrm>
                <a:off x="457200" y="1314451"/>
                <a:ext cx="7981951" cy="3291062"/>
              </a:xfrm>
              <a:blipFill>
                <a:blip r:embed="rId3"/>
                <a:stretch>
                  <a:fillRect l="-840" t="-186" r="-993"/>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1BFD6701-C8D1-AF6B-7BC3-A22CEE1019D3}"/>
              </a:ext>
            </a:extLst>
          </p:cNvPr>
          <p:cNvSpPr>
            <a:spLocks noGrp="1"/>
          </p:cNvSpPr>
          <p:nvPr>
            <p:ph type="title"/>
          </p:nvPr>
        </p:nvSpPr>
        <p:spPr>
          <a:xfrm>
            <a:off x="2043539" y="13756"/>
            <a:ext cx="7100461" cy="535122"/>
          </a:xfrm>
        </p:spPr>
        <p:txBody>
          <a:bodyPr>
            <a:normAutofit fontScale="90000"/>
          </a:bodyPr>
          <a:lstStyle/>
          <a:p>
            <a:r>
              <a:rPr lang="en-US" sz="4388">
                <a:solidFill>
                  <a:srgbClr val="FFC000"/>
                </a:solidFill>
              </a:rPr>
              <a:t>IOL Control Signal Corrections</a:t>
            </a:r>
            <a:endParaRPr lang="en-US"/>
          </a:p>
        </p:txBody>
      </p:sp>
      <p:pic>
        <p:nvPicPr>
          <p:cNvPr id="9" name="Picture 8" descr="A graph of a function&#10;&#10;AI-generated content may be incorrect.">
            <a:extLst>
              <a:ext uri="{FF2B5EF4-FFF2-40B4-BE49-F238E27FC236}">
                <a16:creationId xmlns:a16="http://schemas.microsoft.com/office/drawing/2014/main" id="{8ACA8395-EAD3-DF85-8F6D-73E5BCD61A97}"/>
              </a:ext>
            </a:extLst>
          </p:cNvPr>
          <p:cNvPicPr>
            <a:picLocks noChangeAspect="1"/>
          </p:cNvPicPr>
          <p:nvPr/>
        </p:nvPicPr>
        <p:blipFill>
          <a:blip r:embed="rId4"/>
          <a:stretch>
            <a:fillRect/>
          </a:stretch>
        </p:blipFill>
        <p:spPr>
          <a:xfrm>
            <a:off x="5610651" y="630062"/>
            <a:ext cx="3401000" cy="1202955"/>
          </a:xfrm>
          <a:prstGeom prst="rect">
            <a:avLst/>
          </a:prstGeom>
        </p:spPr>
      </p:pic>
    </p:spTree>
    <p:extLst>
      <p:ext uri="{BB962C8B-B14F-4D97-AF65-F5344CB8AC3E}">
        <p14:creationId xmlns:p14="http://schemas.microsoft.com/office/powerpoint/2010/main" val="289087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0969D-EB3A-9E89-14A7-604DFD772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3E58B-3309-5E9E-6F93-4AF055E5D9F8}"/>
              </a:ext>
            </a:extLst>
          </p:cNvPr>
          <p:cNvSpPr txBox="1">
            <a:spLocks/>
          </p:cNvSpPr>
          <p:nvPr/>
        </p:nvSpPr>
        <p:spPr>
          <a:xfrm>
            <a:off x="390042" y="655749"/>
            <a:ext cx="7144534" cy="600164"/>
          </a:xfrm>
          <a:prstGeom prst="rect">
            <a:avLst/>
          </a:prstGeom>
        </p:spPr>
        <p:txBody>
          <a:bodyP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endParaRPr lang="en-US" sz="3300"/>
          </a:p>
        </p:txBody>
      </p:sp>
      <p:sp>
        <p:nvSpPr>
          <p:cNvPr id="7" name="Title 6">
            <a:extLst>
              <a:ext uri="{FF2B5EF4-FFF2-40B4-BE49-F238E27FC236}">
                <a16:creationId xmlns:a16="http://schemas.microsoft.com/office/drawing/2014/main" id="{9716BD88-4223-6321-8D12-32C7BB810B2A}"/>
              </a:ext>
            </a:extLst>
          </p:cNvPr>
          <p:cNvSpPr>
            <a:spLocks noGrp="1"/>
          </p:cNvSpPr>
          <p:nvPr>
            <p:ph type="title"/>
          </p:nvPr>
        </p:nvSpPr>
        <p:spPr>
          <a:xfrm>
            <a:off x="2043539" y="13756"/>
            <a:ext cx="7100461" cy="535122"/>
          </a:xfrm>
        </p:spPr>
        <p:txBody>
          <a:bodyPr>
            <a:normAutofit fontScale="90000"/>
          </a:bodyPr>
          <a:lstStyle/>
          <a:p>
            <a:r>
              <a:rPr lang="en-US" sz="4388" dirty="0">
                <a:solidFill>
                  <a:srgbClr val="FFC000"/>
                </a:solidFill>
              </a:rPr>
              <a:t>IOL Formulation – Angular Rate</a:t>
            </a:r>
            <a:endParaRPr lang="en-US" dirty="0"/>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FF5806AF-9AF8-EEDF-1708-8019CFD4E254}"/>
                  </a:ext>
                </a:extLst>
              </p:cNvPr>
              <p:cNvSpPr>
                <a:spLocks noGrp="1"/>
              </p:cNvSpPr>
              <p:nvPr>
                <p:ph idx="1"/>
              </p:nvPr>
            </p:nvSpPr>
            <p:spPr>
              <a:xfrm>
                <a:off x="212272" y="601697"/>
                <a:ext cx="8229600" cy="3979878"/>
              </a:xfrm>
            </p:spPr>
            <p:txBody>
              <a:bodyPr vert="horz" lIns="68580" tIns="34290" rIns="68580" bIns="34290" rtlCol="0" anchor="t">
                <a:normAutofit fontScale="92500"/>
              </a:bodyPr>
              <a:lstStyle/>
              <a:p>
                <a:pPr marL="342424" indent="-342424"/>
                <a:r>
                  <a:rPr lang="en-US" sz="2100" dirty="0">
                    <a:ea typeface="Calibri"/>
                    <a:cs typeface="Calibri"/>
                  </a:rPr>
                  <a:t>Choosing </a:t>
                </a:r>
                <a14:m>
                  <m:oMath xmlns:m="http://schemas.openxmlformats.org/officeDocument/2006/math">
                    <m:r>
                      <a:rPr lang="en-US" sz="2100" i="1">
                        <a:latin typeface="Cambria Math" panose="02040503050406030204" pitchFamily="18" charset="0"/>
                        <a:ea typeface="Calibri"/>
                        <a:cs typeface="Calibri"/>
                      </a:rPr>
                      <m:t>h</m:t>
                    </m:r>
                    <m:d>
                      <m:dPr>
                        <m:ctrlPr>
                          <a:rPr lang="en-US" sz="2100" i="1">
                            <a:latin typeface="Cambria Math" panose="02040503050406030204" pitchFamily="18" charset="0"/>
                            <a:ea typeface="Calibri"/>
                            <a:cs typeface="Calibri"/>
                          </a:rPr>
                        </m:ctrlPr>
                      </m:dPr>
                      <m:e>
                        <m:r>
                          <a:rPr lang="en-US" sz="2100" i="1">
                            <a:latin typeface="Cambria Math" panose="02040503050406030204" pitchFamily="18" charset="0"/>
                            <a:ea typeface="Calibri"/>
                            <a:cs typeface="Calibri"/>
                          </a:rPr>
                          <m:t>𝑥</m:t>
                        </m:r>
                      </m:e>
                    </m:d>
                    <m:r>
                      <a:rPr lang="en-US" sz="2100" i="1">
                        <a:latin typeface="Cambria Math" panose="02040503050406030204" pitchFamily="18" charset="0"/>
                        <a:ea typeface="Calibri"/>
                        <a:cs typeface="Calibri"/>
                      </a:rPr>
                      <m:t>=</m:t>
                    </m:r>
                  </m:oMath>
                </a14:m>
                <a:r>
                  <a:rPr lang="en-US" sz="2100" dirty="0">
                    <a:ea typeface="Calibri"/>
                    <a:cs typeface="Calibri"/>
                  </a:rPr>
                  <a:t> </a:t>
                </a:r>
                <a14:m>
                  <m:oMath xmlns:m="http://schemas.openxmlformats.org/officeDocument/2006/math">
                    <m:acc>
                      <m:accPr>
                        <m:chr m:val="̇"/>
                        <m:ctrlPr>
                          <a:rPr lang="en-US" sz="2100" i="1">
                            <a:latin typeface="Cambria Math" panose="02040503050406030204" pitchFamily="18" charset="0"/>
                            <a:ea typeface="Calibri"/>
                            <a:cs typeface="Calibri"/>
                          </a:rPr>
                        </m:ctrlPr>
                      </m:accPr>
                      <m:e>
                        <m:r>
                          <m:rPr>
                            <m:sty m:val="p"/>
                          </m:rPr>
                          <a:rPr lang="en-US" sz="2100" i="1">
                            <a:latin typeface="Cambria Math" panose="02040503050406030204" pitchFamily="18" charset="0"/>
                            <a:ea typeface="Calibri"/>
                            <a:cs typeface="Calibri"/>
                          </a:rPr>
                          <m:t>ψ</m:t>
                        </m:r>
                      </m:e>
                    </m:acc>
                  </m:oMath>
                </a14:m>
                <a:endParaRPr lang="en-US" sz="2100" dirty="0">
                  <a:ea typeface="Calibri"/>
                  <a:cs typeface="Calibri"/>
                </a:endParaRPr>
              </a:p>
              <a:p>
                <a:pPr marL="342424" indent="-342424"/>
                <a:r>
                  <a:rPr lang="en-US" sz="2100" dirty="0">
                    <a:ea typeface="Calibri"/>
                    <a:cs typeface="Calibri"/>
                  </a:rPr>
                  <a:t>The Linearized system follow the form of </a:t>
                </a:r>
              </a:p>
              <a:p>
                <a:pPr marL="0" indent="0" algn="ctr">
                  <a:buNone/>
                </a:pPr>
                <a14:m>
                  <m:oMathPara xmlns:m="http://schemas.openxmlformats.org/officeDocument/2006/math">
                    <m:oMathParaPr>
                      <m:jc m:val="centerGroup"/>
                    </m:oMathParaPr>
                    <m:oMath xmlns:m="http://schemas.openxmlformats.org/officeDocument/2006/math">
                      <m:acc>
                        <m:accPr>
                          <m:chr m:val="̇"/>
                          <m:ctrlPr>
                            <a:rPr lang="en-US" sz="2100" i="1">
                              <a:latin typeface="Cambria Math" panose="02040503050406030204" pitchFamily="18" charset="0"/>
                              <a:ea typeface="Cambria Math" panose="02040503050406030204" pitchFamily="18" charset="0"/>
                              <a:cs typeface="Calibri"/>
                            </a:rPr>
                          </m:ctrlPr>
                        </m:accPr>
                        <m:e>
                          <m:r>
                            <a:rPr lang="en-US" sz="2100" i="1">
                              <a:latin typeface="Cambria Math" panose="02040503050406030204" pitchFamily="18" charset="0"/>
                              <a:ea typeface="Cambria Math" panose="02040503050406030204" pitchFamily="18" charset="0"/>
                              <a:cs typeface="Calibri"/>
                            </a:rPr>
                            <m:t>𝜉</m:t>
                          </m:r>
                        </m:e>
                      </m:acc>
                      <m:r>
                        <a:rPr lang="en-US" sz="2100" i="1">
                          <a:latin typeface="Cambria Math" panose="02040503050406030204" pitchFamily="18" charset="0"/>
                          <a:ea typeface="Cambria Math" panose="02040503050406030204" pitchFamily="18" charset="0"/>
                          <a:cs typeface="Calibri"/>
                        </a:rPr>
                        <m:t>=</m:t>
                      </m:r>
                      <m:sSub>
                        <m:sSubPr>
                          <m:ctrlPr>
                            <a:rPr lang="en-US" sz="2100" i="1">
                              <a:latin typeface="Cambria Math" panose="02040503050406030204" pitchFamily="18" charset="0"/>
                              <a:ea typeface="Cambria Math" panose="02040503050406030204" pitchFamily="18" charset="0"/>
                              <a:cs typeface="Calibri"/>
                            </a:rPr>
                          </m:ctrlPr>
                        </m:sSubPr>
                        <m:e>
                          <m:r>
                            <a:rPr lang="en-US" sz="2100" i="1">
                              <a:latin typeface="Cambria Math" panose="02040503050406030204" pitchFamily="18" charset="0"/>
                              <a:ea typeface="Cambria Math" panose="02040503050406030204" pitchFamily="18" charset="0"/>
                              <a:cs typeface="Calibri"/>
                            </a:rPr>
                            <m:t>𝐴</m:t>
                          </m:r>
                        </m:e>
                        <m:sub>
                          <m:r>
                            <a:rPr lang="en-US" sz="2100" i="1">
                              <a:latin typeface="Cambria Math" panose="02040503050406030204" pitchFamily="18" charset="0"/>
                              <a:ea typeface="Cambria Math" panose="02040503050406030204" pitchFamily="18" charset="0"/>
                              <a:cs typeface="Calibri"/>
                            </a:rPr>
                            <m:t>𝑐</m:t>
                          </m:r>
                        </m:sub>
                      </m:sSub>
                      <m:r>
                        <a:rPr lang="en-US" sz="2100" i="1">
                          <a:latin typeface="Cambria Math" panose="02040503050406030204" pitchFamily="18" charset="0"/>
                          <a:ea typeface="Cambria Math" panose="02040503050406030204" pitchFamily="18" charset="0"/>
                          <a:cs typeface="Calibri"/>
                        </a:rPr>
                        <m:t>𝜉</m:t>
                      </m:r>
                      <m:r>
                        <a:rPr lang="en-US" sz="2100" i="1">
                          <a:latin typeface="Cambria Math" panose="02040503050406030204" pitchFamily="18" charset="0"/>
                          <a:ea typeface="Cambria Math" panose="02040503050406030204" pitchFamily="18" charset="0"/>
                          <a:cs typeface="Calibri"/>
                        </a:rPr>
                        <m:t>+</m:t>
                      </m:r>
                      <m:sSub>
                        <m:sSubPr>
                          <m:ctrlPr>
                            <a:rPr lang="en-US" sz="2100" i="1">
                              <a:latin typeface="Cambria Math" panose="02040503050406030204" pitchFamily="18" charset="0"/>
                              <a:ea typeface="Cambria Math" panose="02040503050406030204" pitchFamily="18" charset="0"/>
                              <a:cs typeface="Calibri"/>
                            </a:rPr>
                          </m:ctrlPr>
                        </m:sSubPr>
                        <m:e>
                          <m:r>
                            <a:rPr lang="en-US" sz="2100" i="1">
                              <a:latin typeface="Cambria Math" panose="02040503050406030204" pitchFamily="18" charset="0"/>
                              <a:ea typeface="Cambria Math" panose="02040503050406030204" pitchFamily="18" charset="0"/>
                              <a:cs typeface="Calibri"/>
                            </a:rPr>
                            <m:t>𝐵</m:t>
                          </m:r>
                        </m:e>
                        <m:sub>
                          <m:r>
                            <a:rPr lang="en-US" sz="2100" i="1">
                              <a:latin typeface="Cambria Math" panose="02040503050406030204" pitchFamily="18" charset="0"/>
                              <a:ea typeface="Cambria Math" panose="02040503050406030204" pitchFamily="18" charset="0"/>
                              <a:cs typeface="Calibri"/>
                            </a:rPr>
                            <m:t>𝑐</m:t>
                          </m:r>
                        </m:sub>
                      </m:sSub>
                      <m:r>
                        <a:rPr lang="en-US" sz="2100" i="1">
                          <a:latin typeface="Cambria Math" panose="02040503050406030204" pitchFamily="18" charset="0"/>
                          <a:ea typeface="Cambria Math" panose="02040503050406030204" pitchFamily="18" charset="0"/>
                          <a:cs typeface="Calibri"/>
                        </a:rPr>
                        <m:t>𝑣</m:t>
                      </m:r>
                      <m:r>
                        <a:rPr lang="en-US" sz="2100" i="1">
                          <a:latin typeface="Cambria Math" panose="02040503050406030204" pitchFamily="18" charset="0"/>
                          <a:ea typeface="Cambria Math" panose="02040503050406030204" pitchFamily="18" charset="0"/>
                          <a:cs typeface="Calibri"/>
                        </a:rPr>
                        <m:t>,</m:t>
                      </m:r>
                    </m:oMath>
                  </m:oMathPara>
                </a14:m>
                <a:endParaRPr lang="en-US" sz="2100" dirty="0">
                  <a:ea typeface="Cambria Math" panose="02040503050406030204" pitchFamily="18" charset="0"/>
                  <a:cs typeface="Calibri"/>
                </a:endParaRPr>
              </a:p>
              <a:p>
                <a:pPr marL="0" indent="0" algn="ctr">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ea typeface="Cambria Math" panose="02040503050406030204" pitchFamily="18" charset="0"/>
                          <a:cs typeface="Calibri"/>
                        </a:rPr>
                        <m:t>𝑦</m:t>
                      </m:r>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𝐶</m:t>
                      </m:r>
                      <m:r>
                        <a:rPr lang="en-US" sz="2100" i="1">
                          <a:latin typeface="Cambria Math" panose="02040503050406030204" pitchFamily="18" charset="0"/>
                          <a:ea typeface="Cambria Math" panose="02040503050406030204" pitchFamily="18" charset="0"/>
                          <a:cs typeface="Calibri"/>
                        </a:rPr>
                        <m:t>𝜉</m:t>
                      </m:r>
                      <m:r>
                        <a:rPr lang="en-US" sz="2100" i="1">
                          <a:latin typeface="Cambria Math" panose="02040503050406030204" pitchFamily="18" charset="0"/>
                          <a:ea typeface="Cambria Math" panose="02040503050406030204" pitchFamily="18" charset="0"/>
                          <a:cs typeface="Calibri"/>
                        </a:rPr>
                        <m:t>.</m:t>
                      </m:r>
                    </m:oMath>
                  </m:oMathPara>
                </a14:m>
                <a:endParaRPr lang="en-US" sz="2100" dirty="0">
                  <a:ea typeface="Calibri"/>
                  <a:cs typeface="Calibri"/>
                </a:endParaRPr>
              </a:p>
              <a:p>
                <a:pPr marL="342424" indent="-342424"/>
                <a:r>
                  <a:rPr lang="en-US" sz="2100" dirty="0">
                    <a:ea typeface="Calibri"/>
                    <a:cs typeface="Calibri"/>
                  </a:rPr>
                  <a:t>The relative degree between </a:t>
                </a:r>
                <a:r>
                  <a:rPr lang="en-US" sz="2100" i="1" dirty="0">
                    <a:ea typeface="Calibri"/>
                    <a:cs typeface="Calibri"/>
                  </a:rPr>
                  <a:t>R</a:t>
                </a:r>
                <a:r>
                  <a:rPr lang="en-US" sz="2100" dirty="0">
                    <a:ea typeface="Calibri"/>
                    <a:cs typeface="Calibri"/>
                  </a:rPr>
                  <a:t> and the input </a:t>
                </a:r>
                <a:r>
                  <a:rPr lang="en-US" sz="2100" i="1" dirty="0">
                    <a:ea typeface="Calibri"/>
                    <a:cs typeface="Calibri"/>
                  </a:rPr>
                  <a:t>u</a:t>
                </a:r>
                <a:r>
                  <a:rPr lang="en-US" sz="2100" dirty="0">
                    <a:ea typeface="Calibri"/>
                    <a:cs typeface="Calibri"/>
                  </a:rPr>
                  <a:t> is 1, </a:t>
                </a:r>
              </a:p>
              <a:p>
                <a:pPr marL="0" indent="0">
                  <a:buNone/>
                </a:pPr>
                <a:r>
                  <a:rPr lang="en-US" sz="2100" dirty="0">
                    <a:ea typeface="Calibri"/>
                    <a:cs typeface="Calibri"/>
                  </a:rPr>
                  <a:t>	thus </a:t>
                </a:r>
                <a14:m>
                  <m:oMath xmlns:m="http://schemas.openxmlformats.org/officeDocument/2006/math">
                    <m:sSub>
                      <m:sSubPr>
                        <m:ctrlPr>
                          <a:rPr lang="en-US" sz="2100" i="1">
                            <a:latin typeface="Cambria Math" panose="02040503050406030204" pitchFamily="18" charset="0"/>
                            <a:ea typeface="Calibri"/>
                            <a:cs typeface="Calibri"/>
                          </a:rPr>
                        </m:ctrlPr>
                      </m:sSubPr>
                      <m:e>
                        <m:r>
                          <a:rPr lang="en-US" sz="2100" i="1">
                            <a:latin typeface="Cambria Math" panose="02040503050406030204" pitchFamily="18" charset="0"/>
                            <a:ea typeface="Calibri"/>
                            <a:cs typeface="Calibri"/>
                          </a:rPr>
                          <m:t>𝐴</m:t>
                        </m:r>
                      </m:e>
                      <m:sub>
                        <m:r>
                          <a:rPr lang="en-US" sz="2100" i="1">
                            <a:latin typeface="Cambria Math" panose="02040503050406030204" pitchFamily="18" charset="0"/>
                            <a:ea typeface="Calibri"/>
                            <a:cs typeface="Calibri"/>
                          </a:rPr>
                          <m:t>𝑐</m:t>
                        </m:r>
                      </m:sub>
                    </m:sSub>
                    <m:r>
                      <a:rPr lang="en-US" sz="2100" i="1">
                        <a:latin typeface="Cambria Math" panose="02040503050406030204" pitchFamily="18" charset="0"/>
                        <a:ea typeface="Cambria Math" panose="02040503050406030204" pitchFamily="18" charset="0"/>
                        <a:cs typeface="Calibri"/>
                      </a:rPr>
                      <m:t>≜0, </m:t>
                    </m:r>
                    <m:sSub>
                      <m:sSubPr>
                        <m:ctrlPr>
                          <a:rPr lang="en-US" sz="2100" i="1">
                            <a:latin typeface="Cambria Math" panose="02040503050406030204" pitchFamily="18" charset="0"/>
                            <a:ea typeface="Cambria Math" panose="02040503050406030204" pitchFamily="18" charset="0"/>
                            <a:cs typeface="Calibri"/>
                          </a:rPr>
                        </m:ctrlPr>
                      </m:sSubPr>
                      <m:e>
                        <m:r>
                          <a:rPr lang="en-US" sz="2100" i="1">
                            <a:latin typeface="Cambria Math" panose="02040503050406030204" pitchFamily="18" charset="0"/>
                            <a:ea typeface="Cambria Math" panose="02040503050406030204" pitchFamily="18" charset="0"/>
                            <a:cs typeface="Calibri"/>
                          </a:rPr>
                          <m:t>𝐵</m:t>
                        </m:r>
                      </m:e>
                      <m:sub>
                        <m:r>
                          <a:rPr lang="en-US" sz="2100" i="1">
                            <a:latin typeface="Cambria Math" panose="02040503050406030204" pitchFamily="18" charset="0"/>
                            <a:ea typeface="Cambria Math" panose="02040503050406030204" pitchFamily="18" charset="0"/>
                            <a:cs typeface="Calibri"/>
                          </a:rPr>
                          <m:t>𝑐</m:t>
                        </m:r>
                      </m:sub>
                    </m:sSub>
                    <m:r>
                      <a:rPr lang="en-US" sz="2100" i="1">
                        <a:latin typeface="Cambria Math" panose="02040503050406030204" pitchFamily="18" charset="0"/>
                        <a:ea typeface="Cambria Math" panose="02040503050406030204" pitchFamily="18" charset="0"/>
                        <a:cs typeface="Calibri"/>
                      </a:rPr>
                      <m:t>≜1, </m:t>
                    </m:r>
                    <m:sSub>
                      <m:sSubPr>
                        <m:ctrlPr>
                          <a:rPr lang="en-US" sz="2100" i="1">
                            <a:latin typeface="Cambria Math" panose="02040503050406030204" pitchFamily="18" charset="0"/>
                            <a:ea typeface="Cambria Math" panose="02040503050406030204" pitchFamily="18" charset="0"/>
                            <a:cs typeface="Calibri"/>
                          </a:rPr>
                        </m:ctrlPr>
                      </m:sSubPr>
                      <m:e>
                        <m:r>
                          <a:rPr lang="en-US" sz="2100" i="1">
                            <a:latin typeface="Cambria Math" panose="02040503050406030204" pitchFamily="18" charset="0"/>
                            <a:ea typeface="Cambria Math" panose="02040503050406030204" pitchFamily="18" charset="0"/>
                            <a:cs typeface="Calibri"/>
                          </a:rPr>
                          <m:t>𝐶</m:t>
                        </m:r>
                      </m:e>
                      <m:sub>
                        <m:r>
                          <a:rPr lang="en-US" sz="2100" i="1">
                            <a:latin typeface="Cambria Math" panose="02040503050406030204" pitchFamily="18" charset="0"/>
                            <a:ea typeface="Cambria Math" panose="02040503050406030204" pitchFamily="18" charset="0"/>
                            <a:cs typeface="Calibri"/>
                          </a:rPr>
                          <m:t>𝑐</m:t>
                        </m:r>
                      </m:sub>
                    </m:sSub>
                    <m:r>
                      <a:rPr lang="en-US" sz="2100" i="1">
                        <a:latin typeface="Cambria Math" panose="02040503050406030204" pitchFamily="18" charset="0"/>
                        <a:ea typeface="Cambria Math" panose="02040503050406030204" pitchFamily="18" charset="0"/>
                        <a:cs typeface="Calibri"/>
                      </a:rPr>
                      <m:t>≜1.</m:t>
                    </m:r>
                  </m:oMath>
                </a14:m>
                <a:endParaRPr lang="en-US" sz="2100" dirty="0">
                  <a:ea typeface="Calibri"/>
                  <a:cs typeface="Calibri"/>
                </a:endParaRPr>
              </a:p>
              <a:p>
                <a:pPr marL="342424" indent="-342424"/>
                <a:r>
                  <a:rPr lang="en-US" sz="2100" dirty="0">
                    <a:ea typeface="Calibri"/>
                    <a:cs typeface="Calibri"/>
                  </a:rPr>
                  <a:t>The linearizing input </a:t>
                </a:r>
                <a:r>
                  <a:rPr lang="en-US" sz="2100" i="1" dirty="0">
                    <a:ea typeface="Calibri"/>
                    <a:cs typeface="Calibri"/>
                  </a:rPr>
                  <a:t>u</a:t>
                </a:r>
                <a:r>
                  <a:rPr lang="en-US" sz="2100" dirty="0">
                    <a:ea typeface="Calibri"/>
                    <a:cs typeface="Calibri"/>
                  </a:rPr>
                  <a:t> is given by </a:t>
                </a:r>
                <a14:m>
                  <m:oMath xmlns:m="http://schemas.openxmlformats.org/officeDocument/2006/math">
                    <m:r>
                      <a:rPr lang="en-US" sz="2100" i="1">
                        <a:latin typeface="Cambria Math" panose="02040503050406030204" pitchFamily="18" charset="0"/>
                        <a:ea typeface="Calibri"/>
                        <a:cs typeface="Calibri"/>
                      </a:rPr>
                      <m:t>𝑢</m:t>
                    </m:r>
                    <m:r>
                      <a:rPr lang="en-US" sz="2100" i="1">
                        <a:latin typeface="Cambria Math" panose="02040503050406030204" pitchFamily="18" charset="0"/>
                        <a:ea typeface="Calibri"/>
                        <a:cs typeface="Calibri"/>
                      </a:rPr>
                      <m:t>=</m:t>
                    </m:r>
                    <m:r>
                      <a:rPr lang="en-US" sz="2100" i="1">
                        <a:latin typeface="Cambria Math" panose="02040503050406030204" pitchFamily="18" charset="0"/>
                        <a:ea typeface="Calibri"/>
                        <a:cs typeface="Calibri"/>
                      </a:rPr>
                      <m:t>𝛽</m:t>
                    </m:r>
                    <m:sSup>
                      <m:sSupPr>
                        <m:ctrlPr>
                          <a:rPr lang="en-US" sz="2100" i="1">
                            <a:latin typeface="Cambria Math" panose="02040503050406030204" pitchFamily="18" charset="0"/>
                            <a:ea typeface="Calibri"/>
                            <a:cs typeface="Calibri"/>
                          </a:rPr>
                        </m:ctrlPr>
                      </m:sSupPr>
                      <m:e>
                        <m:d>
                          <m:dPr>
                            <m:ctrlPr>
                              <a:rPr lang="en-US" sz="2100" i="1">
                                <a:latin typeface="Cambria Math" panose="02040503050406030204" pitchFamily="18" charset="0"/>
                                <a:ea typeface="Calibri"/>
                                <a:cs typeface="Calibri"/>
                              </a:rPr>
                            </m:ctrlPr>
                          </m:dPr>
                          <m:e>
                            <m:r>
                              <a:rPr lang="en-US" sz="2100" i="1">
                                <a:latin typeface="Cambria Math" panose="02040503050406030204" pitchFamily="18" charset="0"/>
                                <a:ea typeface="Calibri"/>
                                <a:cs typeface="Calibri"/>
                              </a:rPr>
                              <m:t>𝑥</m:t>
                            </m:r>
                          </m:e>
                        </m:d>
                      </m:e>
                      <m:sup>
                        <m:r>
                          <a:rPr lang="en-US" sz="2100" i="1">
                            <a:latin typeface="Cambria Math" panose="02040503050406030204" pitchFamily="18" charset="0"/>
                            <a:ea typeface="Calibri"/>
                            <a:cs typeface="Calibri"/>
                          </a:rPr>
                          <m:t>−1</m:t>
                        </m:r>
                      </m:sup>
                    </m:sSup>
                    <m:d>
                      <m:dPr>
                        <m:ctrlPr>
                          <a:rPr lang="en-US" sz="2100" i="1">
                            <a:latin typeface="Cambria Math" panose="02040503050406030204" pitchFamily="18" charset="0"/>
                            <a:ea typeface="Calibri"/>
                            <a:cs typeface="Calibri"/>
                          </a:rPr>
                        </m:ctrlPr>
                      </m:dPr>
                      <m:e>
                        <m:r>
                          <a:rPr lang="en-US" sz="2100" i="1">
                            <a:latin typeface="Cambria Math" panose="02040503050406030204" pitchFamily="18" charset="0"/>
                            <a:ea typeface="Calibri"/>
                            <a:cs typeface="Calibri"/>
                          </a:rPr>
                          <m:t>𝛼</m:t>
                        </m:r>
                        <m:d>
                          <m:dPr>
                            <m:ctrlPr>
                              <a:rPr lang="en-US" sz="2100" i="1">
                                <a:latin typeface="Cambria Math" panose="02040503050406030204" pitchFamily="18" charset="0"/>
                                <a:ea typeface="Calibri"/>
                                <a:cs typeface="Calibri"/>
                              </a:rPr>
                            </m:ctrlPr>
                          </m:dPr>
                          <m:e>
                            <m:r>
                              <a:rPr lang="en-US" sz="2100" i="1">
                                <a:latin typeface="Cambria Math" panose="02040503050406030204" pitchFamily="18" charset="0"/>
                                <a:ea typeface="Calibri"/>
                                <a:cs typeface="Calibri"/>
                              </a:rPr>
                              <m:t>𝑥</m:t>
                            </m:r>
                            <m:r>
                              <a:rPr lang="en-US" sz="2100" i="1">
                                <a:latin typeface="Cambria Math" panose="02040503050406030204" pitchFamily="18" charset="0"/>
                                <a:ea typeface="Calibri"/>
                                <a:cs typeface="Calibri"/>
                              </a:rPr>
                              <m:t>,</m:t>
                            </m:r>
                            <m:r>
                              <a:rPr lang="en-US" sz="2100" i="1">
                                <a:latin typeface="Cambria Math" panose="02040503050406030204" pitchFamily="18" charset="0"/>
                                <a:ea typeface="Calibri"/>
                                <a:cs typeface="Calibri"/>
                              </a:rPr>
                              <m:t>𝑤</m:t>
                            </m:r>
                          </m:e>
                        </m:d>
                        <m:r>
                          <a:rPr lang="en-US" sz="2100" i="1">
                            <a:latin typeface="Cambria Math" panose="02040503050406030204" pitchFamily="18" charset="0"/>
                            <a:ea typeface="Calibri"/>
                            <a:cs typeface="Calibri"/>
                          </a:rPr>
                          <m:t>+</m:t>
                        </m:r>
                        <m:sSub>
                          <m:sSubPr>
                            <m:ctrlPr>
                              <a:rPr lang="en-US" sz="2100" i="1" smtClean="0">
                                <a:solidFill>
                                  <a:srgbClr val="C00000"/>
                                </a:solidFill>
                                <a:latin typeface="Cambria Math" panose="02040503050406030204" pitchFamily="18" charset="0"/>
                                <a:ea typeface="Calibri"/>
                                <a:cs typeface="Calibri"/>
                              </a:rPr>
                            </m:ctrlPr>
                          </m:sSubPr>
                          <m:e>
                            <m:r>
                              <a:rPr lang="en-US" sz="2100" i="1">
                                <a:solidFill>
                                  <a:srgbClr val="C00000"/>
                                </a:solidFill>
                                <a:latin typeface="Cambria Math" panose="02040503050406030204" pitchFamily="18" charset="0"/>
                                <a:ea typeface="Calibri"/>
                                <a:cs typeface="Calibri"/>
                              </a:rPr>
                              <m:t>𝑣</m:t>
                            </m:r>
                          </m:e>
                          <m:sub>
                            <m:acc>
                              <m:accPr>
                                <m:chr m:val="̇"/>
                                <m:ctrlPr>
                                  <a:rPr lang="en-US" sz="2100" i="1">
                                    <a:solidFill>
                                      <a:srgbClr val="C00000"/>
                                    </a:solidFill>
                                    <a:latin typeface="Cambria Math" panose="02040503050406030204" pitchFamily="18" charset="0"/>
                                    <a:ea typeface="Calibri"/>
                                    <a:cs typeface="Calibri"/>
                                  </a:rPr>
                                </m:ctrlPr>
                              </m:accPr>
                              <m:e>
                                <m:r>
                                  <m:rPr>
                                    <m:sty m:val="p"/>
                                  </m:rPr>
                                  <a:rPr lang="en-US" sz="2100" i="1">
                                    <a:solidFill>
                                      <a:srgbClr val="C00000"/>
                                    </a:solidFill>
                                    <a:latin typeface="Cambria Math" panose="02040503050406030204" pitchFamily="18" charset="0"/>
                                    <a:ea typeface="Calibri"/>
                                    <a:cs typeface="Calibri"/>
                                  </a:rPr>
                                  <m:t>ψ</m:t>
                                </m:r>
                              </m:e>
                            </m:acc>
                          </m:sub>
                        </m:sSub>
                      </m:e>
                    </m:d>
                    <m:r>
                      <a:rPr lang="en-US" sz="2100" i="1">
                        <a:latin typeface="Cambria Math" panose="02040503050406030204" pitchFamily="18" charset="0"/>
                        <a:ea typeface="Calibri"/>
                        <a:cs typeface="Calibri"/>
                      </a:rPr>
                      <m:t> </m:t>
                    </m:r>
                  </m:oMath>
                </a14:m>
                <a:endParaRPr lang="en-US" dirty="0">
                  <a:ea typeface="Calibri"/>
                  <a:cs typeface="Calibri"/>
                </a:endParaRPr>
              </a:p>
              <a:p>
                <a:pPr marL="342424" indent="-342424"/>
                <a:r>
                  <a:rPr lang="en-US" sz="2100" dirty="0">
                    <a:ea typeface="Calibri"/>
                    <a:cs typeface="Calibri"/>
                  </a:rPr>
                  <a:t>Where </a:t>
                </a:r>
                <a14:m>
                  <m:oMath xmlns:m="http://schemas.openxmlformats.org/officeDocument/2006/math">
                    <m:r>
                      <m:rPr>
                        <m:sty m:val="p"/>
                      </m:rPr>
                      <a:rPr lang="en-US" sz="2100" i="1">
                        <a:latin typeface="Cambria Math" panose="02040503050406030204" pitchFamily="18" charset="0"/>
                        <a:ea typeface="Calibri"/>
                        <a:cs typeface="Calibri"/>
                      </a:rPr>
                      <m:t>α</m:t>
                    </m:r>
                    <m:d>
                      <m:dPr>
                        <m:ctrlPr>
                          <a:rPr lang="en-US" sz="2100" i="1">
                            <a:latin typeface="Cambria Math" panose="02040503050406030204" pitchFamily="18" charset="0"/>
                            <a:ea typeface="Calibri"/>
                            <a:cs typeface="Calibri"/>
                          </a:rPr>
                        </m:ctrlPr>
                      </m:dPr>
                      <m:e>
                        <m:r>
                          <a:rPr lang="en-US" sz="2100" i="1">
                            <a:latin typeface="Cambria Math" panose="02040503050406030204" pitchFamily="18" charset="0"/>
                            <a:ea typeface="Calibri"/>
                            <a:cs typeface="Calibri"/>
                          </a:rPr>
                          <m:t>𝑥</m:t>
                        </m:r>
                        <m:r>
                          <a:rPr lang="en-US" sz="2100" i="1">
                            <a:latin typeface="Cambria Math" panose="02040503050406030204" pitchFamily="18" charset="0"/>
                            <a:ea typeface="Calibri"/>
                            <a:cs typeface="Calibri"/>
                          </a:rPr>
                          <m:t>,</m:t>
                        </m:r>
                        <m:r>
                          <a:rPr lang="en-US" sz="2100" i="1">
                            <a:latin typeface="Cambria Math" panose="02040503050406030204" pitchFamily="18" charset="0"/>
                            <a:ea typeface="Calibri"/>
                            <a:cs typeface="Calibri"/>
                          </a:rPr>
                          <m:t>𝑤</m:t>
                        </m:r>
                      </m:e>
                    </m:d>
                    <m:r>
                      <a:rPr lang="en-US" sz="2100" i="1">
                        <a:latin typeface="Cambria Math" panose="02040503050406030204" pitchFamily="18" charset="0"/>
                        <a:ea typeface="Cambria Math" panose="02040503050406030204" pitchFamily="18" charset="0"/>
                        <a:cs typeface="Calibri"/>
                      </a:rPr>
                      <m:t>≜</m:t>
                    </m:r>
                    <m:f>
                      <m:fPr>
                        <m:ctrlPr>
                          <a:rPr lang="en-US" sz="2100" i="1">
                            <a:latin typeface="Cambria Math" panose="02040503050406030204" pitchFamily="18" charset="0"/>
                            <a:ea typeface="Cambria Math" panose="02040503050406030204" pitchFamily="18" charset="0"/>
                            <a:cs typeface="Calibri"/>
                          </a:rPr>
                        </m:ctrlPr>
                      </m:fPr>
                      <m:num>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h</m:t>
                        </m:r>
                      </m:num>
                      <m:den>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𝑥</m:t>
                        </m:r>
                      </m:den>
                    </m:f>
                    <m:r>
                      <a:rPr lang="en-US" sz="2100" i="1">
                        <a:latin typeface="Cambria Math" panose="02040503050406030204" pitchFamily="18" charset="0"/>
                        <a:ea typeface="Cambria Math" panose="02040503050406030204" pitchFamily="18" charset="0"/>
                        <a:cs typeface="Calibri"/>
                      </a:rPr>
                      <m:t> </m:t>
                    </m:r>
                    <m:r>
                      <a:rPr lang="en-US" sz="2100" i="1">
                        <a:latin typeface="Cambria Math" panose="02040503050406030204" pitchFamily="18" charset="0"/>
                        <a:ea typeface="Cambria Math" panose="02040503050406030204" pitchFamily="18" charset="0"/>
                        <a:cs typeface="Calibri"/>
                      </a:rPr>
                      <m:t>𝑓</m:t>
                    </m:r>
                    <m:d>
                      <m:dPr>
                        <m:ctrlPr>
                          <a:rPr lang="en-US" sz="2100" i="1">
                            <a:latin typeface="Cambria Math" panose="02040503050406030204" pitchFamily="18" charset="0"/>
                            <a:ea typeface="Cambria Math" panose="02040503050406030204" pitchFamily="18" charset="0"/>
                            <a:cs typeface="Calibri"/>
                          </a:rPr>
                        </m:ctrlPr>
                      </m:dPr>
                      <m:e>
                        <m:r>
                          <a:rPr lang="en-US" sz="2100" i="1">
                            <a:latin typeface="Cambria Math" panose="02040503050406030204" pitchFamily="18" charset="0"/>
                            <a:ea typeface="Cambria Math" panose="02040503050406030204" pitchFamily="18" charset="0"/>
                            <a:cs typeface="Calibri"/>
                          </a:rPr>
                          <m:t>𝑥</m:t>
                        </m:r>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𝑤</m:t>
                        </m:r>
                      </m:e>
                    </m:d>
                    <m:r>
                      <a:rPr lang="en-US" sz="2100" i="1">
                        <a:latin typeface="Cambria Math" panose="02040503050406030204" pitchFamily="18" charset="0"/>
                        <a:ea typeface="Cambria Math" panose="02040503050406030204" pitchFamily="18" charset="0"/>
                        <a:cs typeface="Calibri"/>
                      </a:rPr>
                      <m:t> </m:t>
                    </m:r>
                  </m:oMath>
                </a14:m>
                <a:r>
                  <a:rPr lang="en-US" sz="2100" dirty="0">
                    <a:ea typeface="Calibri"/>
                    <a:cs typeface="Calibri"/>
                  </a:rPr>
                  <a:t>and </a:t>
                </a:r>
                <a14:m>
                  <m:oMath xmlns:m="http://schemas.openxmlformats.org/officeDocument/2006/math">
                    <m:r>
                      <a:rPr lang="en-US" sz="2100" i="1">
                        <a:latin typeface="Cambria Math" panose="02040503050406030204" pitchFamily="18" charset="0"/>
                        <a:ea typeface="Cambria Math" panose="02040503050406030204" pitchFamily="18" charset="0"/>
                        <a:cs typeface="Calibri"/>
                      </a:rPr>
                      <m:t>𝛽</m:t>
                    </m:r>
                    <m:d>
                      <m:dPr>
                        <m:ctrlPr>
                          <a:rPr lang="en-US" sz="2100" i="1">
                            <a:latin typeface="Cambria Math" panose="02040503050406030204" pitchFamily="18" charset="0"/>
                            <a:ea typeface="Cambria Math" panose="02040503050406030204" pitchFamily="18" charset="0"/>
                            <a:cs typeface="Calibri"/>
                          </a:rPr>
                        </m:ctrlPr>
                      </m:dPr>
                      <m:e>
                        <m:r>
                          <a:rPr lang="en-US" sz="2100" i="1">
                            <a:latin typeface="Cambria Math" panose="02040503050406030204" pitchFamily="18" charset="0"/>
                            <a:ea typeface="Cambria Math" panose="02040503050406030204" pitchFamily="18" charset="0"/>
                            <a:cs typeface="Calibri"/>
                          </a:rPr>
                          <m:t>𝑥</m:t>
                        </m:r>
                      </m:e>
                    </m:d>
                    <m:r>
                      <a:rPr lang="en-US" sz="2100" i="1">
                        <a:latin typeface="Cambria Math" panose="02040503050406030204" pitchFamily="18" charset="0"/>
                        <a:ea typeface="Cambria Math" panose="02040503050406030204" pitchFamily="18" charset="0"/>
                        <a:cs typeface="Calibri"/>
                      </a:rPr>
                      <m:t>≜</m:t>
                    </m:r>
                    <m:f>
                      <m:fPr>
                        <m:ctrlPr>
                          <a:rPr lang="en-US" sz="2100" i="1">
                            <a:latin typeface="Cambria Math" panose="02040503050406030204" pitchFamily="18" charset="0"/>
                            <a:ea typeface="Cambria Math" panose="02040503050406030204" pitchFamily="18" charset="0"/>
                            <a:cs typeface="Calibri"/>
                          </a:rPr>
                        </m:ctrlPr>
                      </m:fPr>
                      <m:num>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h</m:t>
                        </m:r>
                      </m:num>
                      <m:den>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𝑥</m:t>
                        </m:r>
                      </m:den>
                    </m:f>
                    <m:r>
                      <a:rPr lang="en-US" sz="2100" i="1">
                        <a:latin typeface="Cambria Math" panose="02040503050406030204" pitchFamily="18" charset="0"/>
                        <a:ea typeface="Cambria Math" panose="02040503050406030204" pitchFamily="18" charset="0"/>
                        <a:cs typeface="Calibri"/>
                      </a:rPr>
                      <m:t> </m:t>
                    </m:r>
                    <m:r>
                      <a:rPr lang="en-US" sz="2100" i="1">
                        <a:latin typeface="Cambria Math" panose="02040503050406030204" pitchFamily="18" charset="0"/>
                        <a:ea typeface="Cambria Math" panose="02040503050406030204" pitchFamily="18" charset="0"/>
                        <a:cs typeface="Calibri"/>
                      </a:rPr>
                      <m:t>𝑔</m:t>
                    </m:r>
                    <m:r>
                      <a:rPr lang="en-US" sz="2100" i="1">
                        <a:latin typeface="Cambria Math" panose="02040503050406030204" pitchFamily="18" charset="0"/>
                        <a:ea typeface="Cambria Math" panose="02040503050406030204" pitchFamily="18" charset="0"/>
                        <a:cs typeface="Calibri"/>
                      </a:rPr>
                      <m:t>(</m:t>
                    </m:r>
                    <m:r>
                      <a:rPr lang="en-US" sz="2100" i="1">
                        <a:latin typeface="Cambria Math" panose="02040503050406030204" pitchFamily="18" charset="0"/>
                        <a:ea typeface="Cambria Math" panose="02040503050406030204" pitchFamily="18" charset="0"/>
                        <a:cs typeface="Calibri"/>
                      </a:rPr>
                      <m:t>𝑥</m:t>
                    </m:r>
                    <m:r>
                      <a:rPr lang="en-US" sz="2100" i="1">
                        <a:latin typeface="Cambria Math" panose="02040503050406030204" pitchFamily="18" charset="0"/>
                        <a:ea typeface="Cambria Math" panose="02040503050406030204" pitchFamily="18" charset="0"/>
                        <a:cs typeface="Calibri"/>
                      </a:rPr>
                      <m:t>)</m:t>
                    </m:r>
                  </m:oMath>
                </a14:m>
                <a:endParaRPr lang="en-US" sz="2100" dirty="0">
                  <a:ea typeface="Calibri"/>
                  <a:cs typeface="Calibri"/>
                </a:endParaRPr>
              </a:p>
              <a:p>
                <a:pPr marL="342424" indent="-342424"/>
                <a:r>
                  <a:rPr lang="en-US" sz="2100" dirty="0">
                    <a:ea typeface="Calibri"/>
                    <a:cs typeface="Calibri"/>
                  </a:rPr>
                  <a:t>Choosing </a:t>
                </a:r>
                <a14:m>
                  <m:oMath xmlns:m="http://schemas.openxmlformats.org/officeDocument/2006/math">
                    <m:sSub>
                      <m:sSubPr>
                        <m:ctrlPr>
                          <a:rPr lang="en-US" sz="2100" i="1" smtClean="0">
                            <a:solidFill>
                              <a:srgbClr val="C00000"/>
                            </a:solidFill>
                            <a:latin typeface="Cambria Math" panose="02040503050406030204" pitchFamily="18" charset="0"/>
                            <a:ea typeface="Calibri"/>
                            <a:cs typeface="Calibri"/>
                          </a:rPr>
                        </m:ctrlPr>
                      </m:sSubPr>
                      <m:e>
                        <m:r>
                          <a:rPr lang="en-US" sz="2100" i="1">
                            <a:solidFill>
                              <a:srgbClr val="C00000"/>
                            </a:solidFill>
                            <a:latin typeface="Cambria Math" panose="02040503050406030204" pitchFamily="18" charset="0"/>
                            <a:ea typeface="Calibri"/>
                            <a:cs typeface="Calibri"/>
                          </a:rPr>
                          <m:t>𝑣</m:t>
                        </m:r>
                      </m:e>
                      <m:sub>
                        <m:acc>
                          <m:accPr>
                            <m:chr m:val="̇"/>
                            <m:ctrlPr>
                              <a:rPr lang="en-US" sz="2100" i="1">
                                <a:solidFill>
                                  <a:srgbClr val="C00000"/>
                                </a:solidFill>
                                <a:latin typeface="Cambria Math" panose="02040503050406030204" pitchFamily="18" charset="0"/>
                                <a:ea typeface="Calibri"/>
                                <a:cs typeface="Calibri"/>
                              </a:rPr>
                            </m:ctrlPr>
                          </m:accPr>
                          <m:e>
                            <m:r>
                              <m:rPr>
                                <m:sty m:val="p"/>
                              </m:rPr>
                              <a:rPr lang="en-US" sz="2100" i="1">
                                <a:solidFill>
                                  <a:srgbClr val="C00000"/>
                                </a:solidFill>
                                <a:latin typeface="Cambria Math" panose="02040503050406030204" pitchFamily="18" charset="0"/>
                                <a:ea typeface="Calibri"/>
                                <a:cs typeface="Calibri"/>
                              </a:rPr>
                              <m:t>ψ</m:t>
                            </m:r>
                          </m:e>
                        </m:acc>
                      </m:sub>
                    </m:sSub>
                    <m:r>
                      <a:rPr lang="en-US" sz="2100" i="1">
                        <a:latin typeface="Cambria Math" panose="02040503050406030204" pitchFamily="18" charset="0"/>
                        <a:ea typeface="Calibri"/>
                        <a:cs typeface="Calibri"/>
                      </a:rPr>
                      <m:t>=−</m:t>
                    </m:r>
                    <m:sSub>
                      <m:sSubPr>
                        <m:ctrlPr>
                          <a:rPr lang="en-US" sz="2100" i="1">
                            <a:latin typeface="Cambria Math" panose="02040503050406030204" pitchFamily="18" charset="0"/>
                            <a:ea typeface="Calibri"/>
                            <a:cs typeface="Calibri"/>
                          </a:rPr>
                        </m:ctrlPr>
                      </m:sSubPr>
                      <m:e>
                        <m:r>
                          <a:rPr lang="en-US" sz="2100" i="1">
                            <a:latin typeface="Cambria Math" panose="02040503050406030204" pitchFamily="18" charset="0"/>
                            <a:ea typeface="Calibri"/>
                            <a:cs typeface="Calibri"/>
                          </a:rPr>
                          <m:t>𝑘</m:t>
                        </m:r>
                      </m:e>
                      <m:sub>
                        <m:acc>
                          <m:accPr>
                            <m:chr m:val="̇"/>
                            <m:ctrlPr>
                              <a:rPr lang="en-US" sz="2100" i="1">
                                <a:latin typeface="Cambria Math" panose="02040503050406030204" pitchFamily="18" charset="0"/>
                                <a:ea typeface="Calibri"/>
                                <a:cs typeface="Calibri"/>
                              </a:rPr>
                            </m:ctrlPr>
                          </m:accPr>
                          <m:e>
                            <m:r>
                              <m:rPr>
                                <m:sty m:val="p"/>
                              </m:rPr>
                              <a:rPr lang="en-US" sz="2100" i="1">
                                <a:latin typeface="Cambria Math" panose="02040503050406030204" pitchFamily="18" charset="0"/>
                                <a:ea typeface="Calibri"/>
                                <a:cs typeface="Calibri"/>
                              </a:rPr>
                              <m:t>ψ</m:t>
                            </m:r>
                          </m:e>
                        </m:acc>
                      </m:sub>
                    </m:sSub>
                    <m:acc>
                      <m:accPr>
                        <m:chr m:val="̇"/>
                        <m:ctrlPr>
                          <a:rPr lang="en-US" sz="2100" i="1">
                            <a:latin typeface="Cambria Math" panose="02040503050406030204" pitchFamily="18" charset="0"/>
                            <a:ea typeface="Calibri"/>
                            <a:cs typeface="Calibri"/>
                          </a:rPr>
                        </m:ctrlPr>
                      </m:accPr>
                      <m:e>
                        <m:r>
                          <m:rPr>
                            <m:sty m:val="p"/>
                          </m:rPr>
                          <a:rPr lang="en-US" sz="2100" i="1">
                            <a:latin typeface="Cambria Math" panose="02040503050406030204" pitchFamily="18" charset="0"/>
                            <a:ea typeface="Calibri"/>
                            <a:cs typeface="Calibri"/>
                          </a:rPr>
                          <m:t>ψ</m:t>
                        </m:r>
                      </m:e>
                    </m:acc>
                  </m:oMath>
                </a14:m>
                <a:r>
                  <a:rPr lang="en-US" sz="2100" dirty="0">
                    <a:ea typeface="Calibri"/>
                    <a:cs typeface="Calibri"/>
                  </a:rPr>
                  <a:t>, where the resulting linear system is  </a:t>
                </a:r>
                <a14:m>
                  <m:oMath xmlns:m="http://schemas.openxmlformats.org/officeDocument/2006/math">
                    <m:sSub>
                      <m:sSubPr>
                        <m:ctrlPr>
                          <a:rPr lang="en-US" sz="2100" i="1">
                            <a:latin typeface="Cambria Math" panose="02040503050406030204" pitchFamily="18" charset="0"/>
                            <a:ea typeface="Calibri"/>
                            <a:cs typeface="Calibri"/>
                          </a:rPr>
                        </m:ctrlPr>
                      </m:sSubPr>
                      <m:e>
                        <m:acc>
                          <m:accPr>
                            <m:chr m:val="̈"/>
                            <m:ctrlPr>
                              <a:rPr lang="en-US" sz="2100" i="1" smtClean="0">
                                <a:latin typeface="Cambria Math" panose="02040503050406030204" pitchFamily="18" charset="0"/>
                                <a:ea typeface="Calibri"/>
                                <a:cs typeface="Calibri"/>
                              </a:rPr>
                            </m:ctrlPr>
                          </m:accPr>
                          <m:e>
                            <m:r>
                              <a:rPr lang="en-US" sz="2100" b="0" i="1" smtClean="0">
                                <a:latin typeface="Cambria Math" panose="02040503050406030204" pitchFamily="18" charset="0"/>
                                <a:ea typeface="Calibri"/>
                                <a:cs typeface="Calibri"/>
                              </a:rPr>
                              <m:t>𝜓</m:t>
                            </m:r>
                          </m:e>
                        </m:acc>
                        <m:r>
                          <a:rPr lang="en-US" sz="2100" b="0" i="1" smtClean="0">
                            <a:latin typeface="Cambria Math" panose="02040503050406030204" pitchFamily="18" charset="0"/>
                            <a:ea typeface="Calibri"/>
                            <a:cs typeface="Calibri"/>
                          </a:rPr>
                          <m:t>+ </m:t>
                        </m:r>
                        <m:r>
                          <a:rPr lang="en-US" sz="2100" i="1">
                            <a:latin typeface="Cambria Math" panose="02040503050406030204" pitchFamily="18" charset="0"/>
                            <a:ea typeface="Calibri"/>
                            <a:cs typeface="Calibri"/>
                          </a:rPr>
                          <m:t>𝑘</m:t>
                        </m:r>
                      </m:e>
                      <m:sub>
                        <m:acc>
                          <m:accPr>
                            <m:chr m:val="̇"/>
                            <m:ctrlPr>
                              <a:rPr lang="en-US" sz="2100" i="1">
                                <a:latin typeface="Cambria Math" panose="02040503050406030204" pitchFamily="18" charset="0"/>
                                <a:ea typeface="Calibri"/>
                                <a:cs typeface="Calibri"/>
                              </a:rPr>
                            </m:ctrlPr>
                          </m:accPr>
                          <m:e>
                            <m:r>
                              <m:rPr>
                                <m:sty m:val="p"/>
                              </m:rPr>
                              <a:rPr lang="en-US" sz="2100" i="1">
                                <a:latin typeface="Cambria Math" panose="02040503050406030204" pitchFamily="18" charset="0"/>
                                <a:ea typeface="Calibri"/>
                                <a:cs typeface="Calibri"/>
                              </a:rPr>
                              <m:t>ψ</m:t>
                            </m:r>
                          </m:e>
                        </m:acc>
                      </m:sub>
                    </m:sSub>
                    <m:acc>
                      <m:accPr>
                        <m:chr m:val="̇"/>
                        <m:ctrlPr>
                          <a:rPr lang="en-US" sz="2100" i="1">
                            <a:latin typeface="Cambria Math" panose="02040503050406030204" pitchFamily="18" charset="0"/>
                            <a:ea typeface="Calibri"/>
                            <a:cs typeface="Calibri"/>
                          </a:rPr>
                        </m:ctrlPr>
                      </m:accPr>
                      <m:e>
                        <m:r>
                          <m:rPr>
                            <m:sty m:val="p"/>
                          </m:rPr>
                          <a:rPr lang="en-US" sz="2100" i="1">
                            <a:latin typeface="Cambria Math" panose="02040503050406030204" pitchFamily="18" charset="0"/>
                            <a:ea typeface="Calibri"/>
                            <a:cs typeface="Calibri"/>
                          </a:rPr>
                          <m:t>ψ</m:t>
                        </m:r>
                      </m:e>
                    </m:acc>
                    <m:r>
                      <a:rPr lang="en-US" sz="2100" i="1">
                        <a:latin typeface="Cambria Math" panose="02040503050406030204" pitchFamily="18" charset="0"/>
                        <a:ea typeface="Calibri"/>
                        <a:cs typeface="Calibri"/>
                      </a:rPr>
                      <m:t>=0</m:t>
                    </m:r>
                  </m:oMath>
                </a14:m>
                <a:r>
                  <a:rPr lang="en-US" sz="2100" dirty="0">
                    <a:ea typeface="Calibri"/>
                    <a:cs typeface="Calibri"/>
                  </a:rPr>
                  <a:t>.</a:t>
                </a:r>
              </a:p>
              <a:p>
                <a:pPr marL="342424" indent="-342424"/>
                <a:r>
                  <a:rPr lang="en-US" sz="2100" dirty="0">
                    <a:ea typeface="Calibri"/>
                    <a:cs typeface="Calibri"/>
                  </a:rPr>
                  <a:t>This would ensure Asymptotic stability of </a:t>
                </a:r>
                <a14:m>
                  <m:oMath xmlns:m="http://schemas.openxmlformats.org/officeDocument/2006/math">
                    <m:acc>
                      <m:accPr>
                        <m:chr m:val="̇"/>
                        <m:ctrlPr>
                          <a:rPr lang="en-US" sz="2100" i="1">
                            <a:latin typeface="Cambria Math" panose="02040503050406030204" pitchFamily="18" charset="0"/>
                            <a:ea typeface="Calibri"/>
                            <a:cs typeface="Calibri"/>
                          </a:rPr>
                        </m:ctrlPr>
                      </m:accPr>
                      <m:e>
                        <m:r>
                          <m:rPr>
                            <m:sty m:val="p"/>
                          </m:rPr>
                          <a:rPr lang="en-US" sz="2100" i="1">
                            <a:latin typeface="Cambria Math" panose="02040503050406030204" pitchFamily="18" charset="0"/>
                            <a:ea typeface="Calibri"/>
                            <a:cs typeface="Calibri"/>
                          </a:rPr>
                          <m:t>ψ</m:t>
                        </m:r>
                      </m:e>
                    </m:acc>
                  </m:oMath>
                </a14:m>
                <a:r>
                  <a:rPr lang="en-US" sz="2100" dirty="0">
                    <a:ea typeface="Calibri"/>
                    <a:cs typeface="Calibri"/>
                  </a:rPr>
                  <a:t>.</a:t>
                </a:r>
              </a:p>
              <a:p>
                <a:pPr marL="342424" indent="-342424"/>
                <a:endParaRPr lang="en-US" sz="2100" dirty="0">
                  <a:ea typeface="Calibri"/>
                  <a:cs typeface="Calibri"/>
                </a:endParaRPr>
              </a:p>
            </p:txBody>
          </p:sp>
        </mc:Choice>
        <mc:Fallback xmlns="">
          <p:sp>
            <p:nvSpPr>
              <p:cNvPr id="13" name="Content Placeholder 12">
                <a:extLst>
                  <a:ext uri="{FF2B5EF4-FFF2-40B4-BE49-F238E27FC236}">
                    <a16:creationId xmlns:a16="http://schemas.microsoft.com/office/drawing/2014/main" id="{FF5806AF-9AF8-EEDF-1708-8019CFD4E254}"/>
                  </a:ext>
                </a:extLst>
              </p:cNvPr>
              <p:cNvSpPr>
                <a:spLocks noGrp="1" noRot="1" noChangeAspect="1" noMove="1" noResize="1" noEditPoints="1" noAdjustHandles="1" noChangeArrowheads="1" noChangeShapeType="1" noTextEdit="1"/>
              </p:cNvSpPr>
              <p:nvPr>
                <p:ph idx="1"/>
              </p:nvPr>
            </p:nvSpPr>
            <p:spPr>
              <a:xfrm>
                <a:off x="212272" y="601697"/>
                <a:ext cx="8229600" cy="3979878"/>
              </a:xfrm>
              <a:blipFill>
                <a:blip r:embed="rId3"/>
                <a:stretch>
                  <a:fillRect l="-815" t="-766"/>
                </a:stretch>
              </a:blipFill>
            </p:spPr>
            <p:txBody>
              <a:bodyPr/>
              <a:lstStyle/>
              <a:p>
                <a:r>
                  <a:rPr lang="en-US">
                    <a:noFill/>
                  </a:rPr>
                  <a:t> </a:t>
                </a:r>
              </a:p>
            </p:txBody>
          </p:sp>
        </mc:Fallback>
      </mc:AlternateContent>
      <p:pic>
        <p:nvPicPr>
          <p:cNvPr id="1028" name="Picture 4" descr="Collision triangle between the missile ...">
            <a:extLst>
              <a:ext uri="{FF2B5EF4-FFF2-40B4-BE49-F238E27FC236}">
                <a16:creationId xmlns:a16="http://schemas.microsoft.com/office/drawing/2014/main" id="{34E6DF5C-7CF2-02C3-9DDD-B532A592BF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251" r="-3334"/>
          <a:stretch>
            <a:fillRect/>
          </a:stretch>
        </p:blipFill>
        <p:spPr bwMode="auto">
          <a:xfrm>
            <a:off x="6939411" y="601697"/>
            <a:ext cx="2007870" cy="2205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460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D1D255-CFE4-49ED-7867-729A83517D90}"/>
              </a:ext>
            </a:extLst>
          </p:cNvPr>
          <p:cNvSpPr>
            <a:spLocks noGrp="1"/>
          </p:cNvSpPr>
          <p:nvPr>
            <p:ph type="body" idx="1"/>
          </p:nvPr>
        </p:nvSpPr>
        <p:spPr>
          <a:xfrm>
            <a:off x="457200" y="735268"/>
            <a:ext cx="4040188" cy="436202"/>
          </a:xfrm>
        </p:spPr>
        <p:txBody>
          <a:bodyPr>
            <a:normAutofit lnSpcReduction="10000"/>
          </a:bodyPr>
          <a:lstStyle/>
          <a:p>
            <a:r>
              <a:rPr lang="en-US"/>
              <a:t>Angle: Bistable solution fix:</a:t>
            </a:r>
          </a:p>
        </p:txBody>
      </p:sp>
      <p:sp>
        <p:nvSpPr>
          <p:cNvPr id="4" name="Content Placeholder 3">
            <a:extLst>
              <a:ext uri="{FF2B5EF4-FFF2-40B4-BE49-F238E27FC236}">
                <a16:creationId xmlns:a16="http://schemas.microsoft.com/office/drawing/2014/main" id="{79B3E08C-895C-E8E7-B629-E098B3739C41}"/>
              </a:ext>
            </a:extLst>
          </p:cNvPr>
          <p:cNvSpPr>
            <a:spLocks noGrp="1"/>
          </p:cNvSpPr>
          <p:nvPr>
            <p:ph sz="half" idx="2"/>
          </p:nvPr>
        </p:nvSpPr>
        <p:spPr>
          <a:xfrm>
            <a:off x="457200" y="1314450"/>
            <a:ext cx="6262688" cy="634708"/>
          </a:xfrm>
        </p:spPr>
        <p:txBody>
          <a:bodyPr>
            <a:normAutofit/>
          </a:bodyPr>
          <a:lstStyle/>
          <a:p>
            <a:endParaRPr lang="en-US">
              <a:ea typeface="Calibri"/>
              <a:cs typeface="Calibri"/>
            </a:endParaRPr>
          </a:p>
          <a:p>
            <a:pPr marL="0" indent="0">
              <a:buNone/>
            </a:pPr>
            <a:endParaRPr lang="en-US" b="0"/>
          </a:p>
        </p:txBody>
      </p:sp>
      <p:sp>
        <p:nvSpPr>
          <p:cNvPr id="7" name="Title 6">
            <a:extLst>
              <a:ext uri="{FF2B5EF4-FFF2-40B4-BE49-F238E27FC236}">
                <a16:creationId xmlns:a16="http://schemas.microsoft.com/office/drawing/2014/main" id="{FF2B90E1-4B6A-0ED5-463C-74989A65B45B}"/>
              </a:ext>
            </a:extLst>
          </p:cNvPr>
          <p:cNvSpPr>
            <a:spLocks noGrp="1"/>
          </p:cNvSpPr>
          <p:nvPr>
            <p:ph type="title"/>
          </p:nvPr>
        </p:nvSpPr>
        <p:spPr>
          <a:xfrm>
            <a:off x="2043539" y="13756"/>
            <a:ext cx="7100461" cy="535122"/>
          </a:xfrm>
        </p:spPr>
        <p:txBody>
          <a:bodyPr>
            <a:normAutofit fontScale="90000"/>
          </a:bodyPr>
          <a:lstStyle/>
          <a:p>
            <a:r>
              <a:rPr lang="en-US" sz="4388">
                <a:solidFill>
                  <a:srgbClr val="FFC000"/>
                </a:solidFill>
              </a:rPr>
              <a:t>IOL Control Signal Corrections</a:t>
            </a:r>
            <a:endParaRPr lang="en-US"/>
          </a:p>
        </p:txBody>
      </p:sp>
      <p:pic>
        <p:nvPicPr>
          <p:cNvPr id="15" name="Picture 14" descr="A group of graphs with different colored lines&#10;&#10;AI-generated content may be incorrect.">
            <a:extLst>
              <a:ext uri="{FF2B5EF4-FFF2-40B4-BE49-F238E27FC236}">
                <a16:creationId xmlns:a16="http://schemas.microsoft.com/office/drawing/2014/main" id="{7B16BDB1-CB63-7F2E-D364-3373007F4331}"/>
              </a:ext>
            </a:extLst>
          </p:cNvPr>
          <p:cNvPicPr>
            <a:picLocks noChangeAspect="1"/>
          </p:cNvPicPr>
          <p:nvPr/>
        </p:nvPicPr>
        <p:blipFill>
          <a:blip r:embed="rId3"/>
          <a:srcRect t="3450"/>
          <a:stretch>
            <a:fillRect/>
          </a:stretch>
        </p:blipFill>
        <p:spPr>
          <a:xfrm>
            <a:off x="1811400" y="2616711"/>
            <a:ext cx="5521200" cy="2483813"/>
          </a:xfrm>
          <a:prstGeom prst="rect">
            <a:avLst/>
          </a:prstGeom>
        </p:spPr>
      </p:pic>
      <p:pic>
        <p:nvPicPr>
          <p:cNvPr id="17" name="Picture 16">
            <a:extLst>
              <a:ext uri="{FF2B5EF4-FFF2-40B4-BE49-F238E27FC236}">
                <a16:creationId xmlns:a16="http://schemas.microsoft.com/office/drawing/2014/main" id="{28C2A8F7-037A-7DDC-5761-94DC7BE2A627}"/>
              </a:ext>
            </a:extLst>
          </p:cNvPr>
          <p:cNvPicPr>
            <a:picLocks noChangeAspect="1"/>
          </p:cNvPicPr>
          <p:nvPr/>
        </p:nvPicPr>
        <p:blipFill>
          <a:blip r:embed="rId4"/>
          <a:stretch>
            <a:fillRect/>
          </a:stretch>
        </p:blipFill>
        <p:spPr>
          <a:xfrm>
            <a:off x="689929" y="2187344"/>
            <a:ext cx="7614918" cy="286387"/>
          </a:xfrm>
          <a:prstGeom prst="rect">
            <a:avLst/>
          </a:prstGeom>
        </p:spPr>
      </p:pic>
      <p:pic>
        <p:nvPicPr>
          <p:cNvPr id="21" name="Picture 20" descr="A group of math symbols&#10;&#10;AI-generated content may be incorrect.">
            <a:extLst>
              <a:ext uri="{FF2B5EF4-FFF2-40B4-BE49-F238E27FC236}">
                <a16:creationId xmlns:a16="http://schemas.microsoft.com/office/drawing/2014/main" id="{F7A1507B-B2E3-0454-11EA-B6C9717F67FE}"/>
              </a:ext>
            </a:extLst>
          </p:cNvPr>
          <p:cNvPicPr>
            <a:picLocks noChangeAspect="1"/>
          </p:cNvPicPr>
          <p:nvPr/>
        </p:nvPicPr>
        <p:blipFill>
          <a:blip r:embed="rId5"/>
          <a:stretch>
            <a:fillRect/>
          </a:stretch>
        </p:blipFill>
        <p:spPr>
          <a:xfrm>
            <a:off x="1266380" y="1142823"/>
            <a:ext cx="6462015" cy="901541"/>
          </a:xfrm>
          <a:prstGeom prst="rect">
            <a:avLst/>
          </a:prstGeom>
        </p:spPr>
      </p:pic>
    </p:spTree>
    <p:extLst>
      <p:ext uri="{BB962C8B-B14F-4D97-AF65-F5344CB8AC3E}">
        <p14:creationId xmlns:p14="http://schemas.microsoft.com/office/powerpoint/2010/main" val="889711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282</TotalTime>
  <Words>1928</Words>
  <Application>Microsoft Office PowerPoint</Application>
  <PresentationFormat>On-screen Show (16:9)</PresentationFormat>
  <Paragraphs>209</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Calibri</vt:lpstr>
      <vt:lpstr>Cambria Math</vt:lpstr>
      <vt:lpstr>PT Serif</vt:lpstr>
      <vt:lpstr>Wingdings</vt:lpstr>
      <vt:lpstr>Office Theme</vt:lpstr>
      <vt:lpstr>PowerPoint Presentation</vt:lpstr>
      <vt:lpstr>Problem Statement</vt:lpstr>
      <vt:lpstr>Dynamics</vt:lpstr>
      <vt:lpstr>MIMO Input-Output Feedback Linearization</vt:lpstr>
      <vt:lpstr>MIMO Input-Output Linearization</vt:lpstr>
      <vt:lpstr>IOL Formulation - Range</vt:lpstr>
      <vt:lpstr>IOL Control Signal Corrections</vt:lpstr>
      <vt:lpstr>IOL Formulation – Angular Rate</vt:lpstr>
      <vt:lpstr>IOL Control Signal Corrections</vt:lpstr>
      <vt:lpstr>Tuning Range Gain</vt:lpstr>
      <vt:lpstr>Tuning Angle Gain</vt:lpstr>
      <vt:lpstr>Simulation Results</vt:lpstr>
      <vt:lpstr>Simulation Results</vt:lpstr>
      <vt:lpstr>Simulation Results</vt:lpstr>
      <vt:lpstr>Simulation Results</vt:lpstr>
      <vt:lpstr>Current Research: 3D extension of IOL</vt:lpstr>
      <vt:lpstr>Current Research: 3D extension of IOL</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Alexander Dorsey</cp:lastModifiedBy>
  <cp:revision>14</cp:revision>
  <dcterms:created xsi:type="dcterms:W3CDTF">2019-02-27T15:38:32Z</dcterms:created>
  <dcterms:modified xsi:type="dcterms:W3CDTF">2026-01-14T17:37:51Z</dcterms:modified>
</cp:coreProperties>
</file>